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73" r:id="rId4"/>
    <p:sldId id="292" r:id="rId5"/>
    <p:sldId id="294" r:id="rId6"/>
    <p:sldId id="293" r:id="rId7"/>
    <p:sldId id="306" r:id="rId8"/>
    <p:sldId id="317" r:id="rId9"/>
    <p:sldId id="281" r:id="rId10"/>
    <p:sldId id="307" r:id="rId11"/>
    <p:sldId id="290" r:id="rId12"/>
    <p:sldId id="298" r:id="rId13"/>
    <p:sldId id="295" r:id="rId14"/>
    <p:sldId id="261" r:id="rId15"/>
    <p:sldId id="296" r:id="rId16"/>
    <p:sldId id="291" r:id="rId17"/>
    <p:sldId id="297" r:id="rId18"/>
    <p:sldId id="309" r:id="rId19"/>
    <p:sldId id="305" r:id="rId20"/>
    <p:sldId id="303" r:id="rId21"/>
    <p:sldId id="299" r:id="rId22"/>
    <p:sldId id="313" r:id="rId23"/>
    <p:sldId id="300" r:id="rId24"/>
    <p:sldId id="314" r:id="rId25"/>
    <p:sldId id="301" r:id="rId26"/>
    <p:sldId id="302" r:id="rId27"/>
    <p:sldId id="304" r:id="rId28"/>
    <p:sldId id="318" r:id="rId29"/>
    <p:sldId id="310" r:id="rId30"/>
    <p:sldId id="311" r:id="rId31"/>
    <p:sldId id="320" r:id="rId32"/>
    <p:sldId id="312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BE6D-90CF-4073-AF61-30AF6A7D5F24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E4A0E-B4B0-4ABB-8CEC-4891B3F21A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179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840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090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83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137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107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756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23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992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806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57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5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720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16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419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67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4AFDE-BAAC-4B71-93B7-D5CFC25BE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2D7DD8-C483-44B9-9459-21465C7B5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41D01-BBCD-4CD3-B1A9-B284D696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D4DE9F-2BCB-4118-98F2-5CD3E653C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58B41-91A7-46AE-A59C-EF786F9E2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672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5CF8A-E93A-4CBC-B9F5-2511A5691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41957E-CC6A-489A-8FE9-175CF542F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81795F-4F8E-4D25-BB43-84A2F90E5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8E2E53-19E9-4DD8-B3E8-65EEBE8A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1FA9B-C7EA-4EC8-AC0C-3AA246AD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57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BBD706-6EAB-4CE9-8EB6-4C4D7B070A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788EA3-4037-4EDB-B0DC-F1E7EBF50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CE9261-4EDC-4C7F-BD41-F72D8189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1BDA22-A8BB-49D6-B88E-329E73D28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01C86D-C699-4697-88D3-9D38DA0B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16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88B7A-5B53-4BA5-8DE5-FFF46419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45A967-FDBA-4631-8E57-5B4AC3DD7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CAABB9-7AEF-41C7-AB2C-607D6E3D8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817B1C-C3CC-4ACD-A5F1-40BF1D41D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BAF2F-986C-4D7B-BD69-513E5C32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0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B8FA8-9EF4-4C4B-A586-F1E2EA232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D7D40C-B40B-422D-90D1-07CD803E3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68B43D-8D6D-4FFE-85A2-FB9900F39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30DFCA-DB94-4F6B-B3D9-F66C7A7D3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BB6E59-DF90-4D19-AD2A-F2857C2F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92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129B5-0CA4-40FE-8EF4-458EB530B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E1692-35C9-4C34-8638-5B0802A26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411E7B-135D-4C18-936B-6C8494A5D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A965AC-5F72-4A41-9CCA-71F0BA5D2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8B9647-F6E2-4AA7-A4F3-8FFB52B7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EB636F-BEBE-4D85-8E9A-5A59EAD6A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70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B05E1-C051-4E08-A456-DA82E79B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8986CB-D45D-4093-BDC2-386DFC68C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7CCABD-2F75-42ED-A709-CAA291B9F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991179-884E-48D8-B4C9-3645BBE990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F08532-E680-436D-8E06-D911A5084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822C9D-4298-4C70-971F-A5F6F4807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3FE85C-EF84-416C-A577-1CACAACD1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B6E006-BD3D-44A5-A188-A25139F8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209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4444C-0EC6-488A-843F-EC00AFA8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774361-6BCD-4492-91DD-589126E17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286B09-3709-4444-AD47-449D5CBB4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A8273E-917E-4F50-8757-3AD2AC78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199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F8DA5D-5F89-45AA-98CD-B73B2DDED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F85A08-01E5-4776-A338-44326B46C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C5674D-F4AA-4D26-BA91-D632518F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673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F7B11-7887-4E24-A729-AB1048B7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670AA-0606-4C45-B419-4FD3ABDEB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00353D-110C-4581-8240-3A3D38F88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216B25-979C-4664-A2D4-2A01C8445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0A84CC-1F29-42C3-89EB-833F258E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3CE1FD-3366-46A4-9B6A-A651835E7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489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C8939-CCB9-41E5-B1F0-C94288A5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F979F0-7937-4657-9EC5-0A50791FA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E219F9-D390-41B8-92F2-1B0D59CFC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A7C25E-6242-41C2-8F11-61EFC190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16262C-B10B-45C0-94A7-5EA57B1F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9AC000-273F-493A-B1F6-BFAAF9551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25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AE2A01-F80E-4B66-92D4-71FE98274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A9B272-7D10-4BA0-89EC-1A0EA716F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79F33C-595A-42A5-869C-011D103E0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8C3A77-8AF0-41C3-AB9E-602671DF94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9BD52-5B18-415A-8019-FF547561A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4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eongnam.com/web/view.php?key=20211129010003519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blog.naver.com/momomo0505/221306912948" TargetMode="External"/><Relationship Id="rId2" Type="http://schemas.openxmlformats.org/officeDocument/2006/relationships/hyperlink" Target="https://github.com/hsgalaxy-K/Datamini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imate.go.kr/home/10_wiki/index.php/%EC%84%B1%EC%B8%B5%EA%B6%8C_%EC%98%A4%EC%A1%B4" TargetMode="External"/><Relationship Id="rId5" Type="http://schemas.openxmlformats.org/officeDocument/2006/relationships/hyperlink" Target="https://terms.naver.com/entry.naver?docId=1128529&amp;cid=40942&amp;categoryId=32251" TargetMode="External"/><Relationship Id="rId4" Type="http://schemas.openxmlformats.org/officeDocument/2006/relationships/hyperlink" Target="https://terms.naver.com/entry.naver?docId=1080596&amp;cid=40942&amp;categoryId=32412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89196" y="-1011605"/>
            <a:ext cx="10325991" cy="8880352"/>
            <a:chOff x="3883794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68747" y="2168713"/>
            <a:ext cx="8349487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dirty="0" err="1"/>
              <a:t>시군구에</a:t>
            </a:r>
            <a:r>
              <a:rPr lang="ko-KR" altLang="en-US" sz="4400" dirty="0"/>
              <a:t> 따른 대기오염 분석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68747" y="4196845"/>
            <a:ext cx="10210804" cy="1036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33" dirty="0"/>
              <a:t>데이터 마이닝</a:t>
            </a:r>
            <a:r>
              <a:rPr lang="en-US" sz="1333" dirty="0"/>
              <a:t>10</a:t>
            </a:r>
            <a:r>
              <a:rPr lang="ko-KR" altLang="en-US" sz="1333" dirty="0"/>
              <a:t>조</a:t>
            </a:r>
            <a:endParaRPr lang="en-US" altLang="ko-KR" sz="1333" dirty="0"/>
          </a:p>
          <a:p>
            <a:endParaRPr lang="en-US" sz="1200" dirty="0"/>
          </a:p>
          <a:p>
            <a:r>
              <a:rPr lang="en-US" sz="1200" dirty="0"/>
              <a:t>20101340 </a:t>
            </a:r>
            <a:r>
              <a:rPr lang="ko-KR" altLang="en-US" sz="1200" dirty="0"/>
              <a:t>김현석</a:t>
            </a:r>
            <a:endParaRPr lang="en-US" sz="1200" dirty="0"/>
          </a:p>
          <a:p>
            <a:r>
              <a:rPr lang="en-US" sz="1200" dirty="0"/>
              <a:t>20100593 </a:t>
            </a:r>
            <a:r>
              <a:rPr lang="ko-KR" altLang="en-US" sz="1200" dirty="0"/>
              <a:t>박지원</a:t>
            </a:r>
            <a:endParaRPr lang="en-US" sz="1200" dirty="0"/>
          </a:p>
          <a:p>
            <a:r>
              <a:rPr lang="en-US" sz="1200" dirty="0"/>
              <a:t>20102020 </a:t>
            </a:r>
            <a:r>
              <a:rPr lang="ko-KR" altLang="en-US" sz="1200" dirty="0"/>
              <a:t>서지흔</a:t>
            </a:r>
            <a:endParaRPr lang="en-US" sz="12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378392" y="-93389"/>
            <a:ext cx="7806555" cy="6713637"/>
            <a:chOff x="12567587" y="-140084"/>
            <a:chExt cx="11709833" cy="100704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636AA740-89D5-441C-9C8C-08E91E1A5417}"/>
              </a:ext>
            </a:extLst>
          </p:cNvPr>
          <p:cNvSpPr txBox="1"/>
          <p:nvPr/>
        </p:nvSpPr>
        <p:spPr>
          <a:xfrm>
            <a:off x="704853" y="556119"/>
            <a:ext cx="1180593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kern="0" spc="-133" dirty="0">
                <a:solidFill>
                  <a:srgbClr val="26272A"/>
                </a:solidFill>
                <a:latin typeface="NanumSquare ExtraBold" pitchFamily="34" charset="0"/>
                <a:cs typeface="NanumSquare ExtraBold" pitchFamily="34" charset="0"/>
              </a:rPr>
              <a:t>EDA_</a:t>
            </a:r>
            <a:r>
              <a:rPr lang="ko-KR" altLang="en-US" sz="3000" kern="0" spc="-133" dirty="0">
                <a:solidFill>
                  <a:srgbClr val="26272A"/>
                </a:solidFill>
                <a:latin typeface="NanumSquare ExtraBold" pitchFamily="34" charset="0"/>
                <a:cs typeface="NanumSquare ExtraBold" pitchFamily="34" charset="0"/>
              </a:rPr>
              <a:t>오존</a:t>
            </a:r>
            <a:endParaRPr lang="en-US" sz="3000" dirty="0"/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DA47BDDC-6F82-4132-993F-7B5387E49E42}"/>
              </a:ext>
            </a:extLst>
          </p:cNvPr>
          <p:cNvGrpSpPr/>
          <p:nvPr/>
        </p:nvGrpSpPr>
        <p:grpSpPr>
          <a:xfrm>
            <a:off x="775989" y="942454"/>
            <a:ext cx="914400" cy="329143"/>
            <a:chOff x="2279312" y="3164870"/>
            <a:chExt cx="1346667" cy="493714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E20067E1-B287-4222-AA53-44C658094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75973FC-475F-7070-7DD4-7D5DE7A53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24" y="1411697"/>
            <a:ext cx="11508477" cy="11575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AF766F-0945-7C8A-08F0-EF489C519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24" y="2709305"/>
            <a:ext cx="5666477" cy="38794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94E197-BAEB-C278-9B2A-188F972B1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0" y="2714041"/>
            <a:ext cx="2184400" cy="39243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793841-3CA0-0177-9452-691EE18A0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4427" y="2901563"/>
            <a:ext cx="2178050" cy="35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51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636AA740-89D5-441C-9C8C-08E91E1A5417}"/>
              </a:ext>
            </a:extLst>
          </p:cNvPr>
          <p:cNvSpPr txBox="1"/>
          <p:nvPr/>
        </p:nvSpPr>
        <p:spPr>
          <a:xfrm>
            <a:off x="704853" y="556119"/>
            <a:ext cx="1180593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kern="0" spc="-133" dirty="0" err="1">
                <a:solidFill>
                  <a:srgbClr val="26272A"/>
                </a:solidFill>
                <a:latin typeface="NanumSquare ExtraBold" pitchFamily="34" charset="0"/>
              </a:rPr>
              <a:t>전처리</a:t>
            </a:r>
            <a:r>
              <a:rPr lang="en-US" altLang="ko-KR" sz="3000" kern="0" spc="-133" dirty="0">
                <a:solidFill>
                  <a:srgbClr val="26272A"/>
                </a:solidFill>
                <a:latin typeface="NanumSquare ExtraBold" pitchFamily="34" charset="0"/>
              </a:rPr>
              <a:t>_</a:t>
            </a:r>
            <a:r>
              <a:rPr lang="ko-KR" altLang="en-US" sz="3000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</a:t>
            </a:r>
            <a:endParaRPr lang="en-US" altLang="ko-KR" sz="3000" kern="0" spc="-133" dirty="0">
              <a:solidFill>
                <a:srgbClr val="26272A"/>
              </a:solidFill>
              <a:latin typeface="NanumSquare ExtraBold" pitchFamily="34" charset="0"/>
            </a:endParaRPr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DA47BDDC-6F82-4132-993F-7B5387E49E42}"/>
              </a:ext>
            </a:extLst>
          </p:cNvPr>
          <p:cNvGrpSpPr/>
          <p:nvPr/>
        </p:nvGrpSpPr>
        <p:grpSpPr>
          <a:xfrm>
            <a:off x="775989" y="942454"/>
            <a:ext cx="1205211" cy="329143"/>
            <a:chOff x="2279312" y="3164870"/>
            <a:chExt cx="1346667" cy="493714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E20067E1-B287-4222-AA53-44C658094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14">
            <a:extLst>
              <a:ext uri="{FF2B5EF4-FFF2-40B4-BE49-F238E27FC236}">
                <a16:creationId xmlns:a16="http://schemas.microsoft.com/office/drawing/2014/main" id="{406E91F8-D52E-A6BE-6B39-E73644256B50}"/>
              </a:ext>
            </a:extLst>
          </p:cNvPr>
          <p:cNvSpPr txBox="1"/>
          <p:nvPr/>
        </p:nvSpPr>
        <p:spPr>
          <a:xfrm>
            <a:off x="680838" y="1465675"/>
            <a:ext cx="9326762" cy="50157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33" dirty="0"/>
              <a:t>전국 </a:t>
            </a:r>
            <a:r>
              <a:rPr lang="ko-KR" altLang="en-US" sz="2133" dirty="0" err="1"/>
              <a:t>시군구</a:t>
            </a:r>
            <a:r>
              <a:rPr lang="ko-KR" altLang="en-US" sz="2133" dirty="0"/>
              <a:t> 미세먼지의 </a:t>
            </a:r>
            <a:r>
              <a:rPr lang="en-US" altLang="ko-KR" sz="2133" dirty="0"/>
              <a:t>AVERAGE</a:t>
            </a:r>
            <a:r>
              <a:rPr lang="ko-KR" altLang="en-US" sz="2133" dirty="0"/>
              <a:t>보다 크면 </a:t>
            </a:r>
            <a:r>
              <a:rPr lang="en-US" altLang="ko-KR" sz="2133" dirty="0"/>
              <a:t>1, </a:t>
            </a:r>
            <a:r>
              <a:rPr lang="ko-KR" altLang="en-US" sz="2133" dirty="0"/>
              <a:t>작으면 </a:t>
            </a:r>
            <a:r>
              <a:rPr lang="en-US" altLang="ko-KR" sz="2133" dirty="0"/>
              <a:t>0 </a:t>
            </a:r>
            <a:r>
              <a:rPr lang="ko-KR" altLang="en-US" sz="2133" dirty="0"/>
              <a:t>부여</a:t>
            </a:r>
            <a:endParaRPr lang="en-US" altLang="ko-KR" sz="2133" dirty="0"/>
          </a:p>
          <a:p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/>
              <a:t>X = </a:t>
            </a:r>
            <a:r>
              <a:rPr lang="ko-KR" altLang="en-US" sz="2133" dirty="0"/>
              <a:t>지역</a:t>
            </a:r>
            <a:r>
              <a:rPr lang="en-US" altLang="ko-KR" sz="2133" dirty="0"/>
              <a:t>, </a:t>
            </a:r>
            <a:r>
              <a:rPr lang="ko-KR" altLang="en-US" sz="2133" dirty="0"/>
              <a:t>중금속</a:t>
            </a:r>
            <a:r>
              <a:rPr lang="en-US" altLang="ko-KR" sz="2133" dirty="0"/>
              <a:t>(</a:t>
            </a:r>
            <a:r>
              <a:rPr lang="ko-KR" altLang="en-US" sz="2133" dirty="0"/>
              <a:t>평균값</a:t>
            </a:r>
            <a:r>
              <a:rPr lang="en-US" altLang="ko-KR" sz="2133" dirty="0"/>
              <a:t>), </a:t>
            </a:r>
            <a:r>
              <a:rPr lang="ko-KR" altLang="en-US" sz="2133" dirty="0"/>
              <a:t>교통량</a:t>
            </a:r>
            <a:r>
              <a:rPr lang="en-US" altLang="ko-KR" sz="2133" dirty="0"/>
              <a:t>, </a:t>
            </a:r>
            <a:r>
              <a:rPr lang="ko-KR" altLang="en-US" sz="2133" dirty="0"/>
              <a:t>공장 수</a:t>
            </a:r>
            <a:r>
              <a:rPr lang="en-US" altLang="ko-KR" sz="2133" dirty="0"/>
              <a:t>, </a:t>
            </a:r>
            <a:r>
              <a:rPr lang="ko-KR" altLang="en-US" sz="2133" dirty="0"/>
              <a:t>발전소 수</a:t>
            </a:r>
            <a:r>
              <a:rPr lang="en-US" altLang="ko-KR" sz="2133" dirty="0"/>
              <a:t>, </a:t>
            </a:r>
            <a:r>
              <a:rPr lang="ko-KR" altLang="en-US" sz="2133" dirty="0"/>
              <a:t>인구 수</a:t>
            </a:r>
            <a:r>
              <a:rPr lang="en-US" altLang="ko-KR" sz="2133" dirty="0"/>
              <a:t>, 1</a:t>
            </a:r>
            <a:r>
              <a:rPr lang="ko-KR" altLang="en-US" sz="2133" dirty="0"/>
              <a:t>인당 생활폐기물 배출량</a:t>
            </a:r>
            <a:r>
              <a:rPr lang="en-US" altLang="ko-KR" sz="2133" dirty="0"/>
              <a:t>, </a:t>
            </a:r>
            <a:r>
              <a:rPr lang="ko-KR" altLang="en-US" sz="2133" dirty="0"/>
              <a:t>풍속</a:t>
            </a:r>
            <a:r>
              <a:rPr lang="en-US" altLang="ko-KR" sz="2133" dirty="0"/>
              <a:t>, </a:t>
            </a:r>
            <a:r>
              <a:rPr lang="ko-KR" altLang="en-US" sz="2133" dirty="0"/>
              <a:t>풍향</a:t>
            </a:r>
            <a:r>
              <a:rPr lang="en-US" altLang="ko-KR" sz="2133" dirty="0"/>
              <a:t>, </a:t>
            </a:r>
            <a:r>
              <a:rPr lang="ko-KR" altLang="en-US" sz="2133" dirty="0"/>
              <a:t>강수량</a:t>
            </a:r>
            <a:r>
              <a:rPr lang="en-US" altLang="ko-KR" sz="2133" dirty="0"/>
              <a:t>, </a:t>
            </a:r>
            <a:r>
              <a:rPr lang="ko-KR" altLang="en-US" sz="2133" dirty="0"/>
              <a:t>기온</a:t>
            </a:r>
            <a:endParaRPr lang="en-US" altLang="ko-KR" sz="2133" dirty="0"/>
          </a:p>
          <a:p>
            <a:r>
              <a:rPr lang="en-US" altLang="ko-KR" sz="2133" dirty="0"/>
              <a:t>y = </a:t>
            </a:r>
            <a:r>
              <a:rPr lang="ko-KR" altLang="en-US" sz="2133" dirty="0"/>
              <a:t>미세먼지 농도의 평균보다 크면 </a:t>
            </a:r>
            <a:r>
              <a:rPr lang="en-US" altLang="ko-KR" sz="2133" dirty="0"/>
              <a:t>0, </a:t>
            </a:r>
            <a:r>
              <a:rPr lang="ko-KR" altLang="en-US" sz="2133" dirty="0"/>
              <a:t>작으면 </a:t>
            </a:r>
            <a:r>
              <a:rPr lang="en-US" altLang="ko-KR" sz="2133" dirty="0"/>
              <a:t>1(</a:t>
            </a:r>
            <a:r>
              <a:rPr lang="en-US" altLang="ko-KR" sz="2133" dirty="0" err="1"/>
              <a:t>DT,SVM,logistic</a:t>
            </a:r>
            <a:r>
              <a:rPr lang="en-US" altLang="ko-KR" sz="2133" dirty="0"/>
              <a:t>)</a:t>
            </a:r>
          </a:p>
          <a:p>
            <a:r>
              <a:rPr lang="en-US" altLang="ko-KR" sz="2133" dirty="0"/>
              <a:t>y = </a:t>
            </a:r>
            <a:r>
              <a:rPr lang="ko-KR" altLang="en-US" sz="2133" dirty="0"/>
              <a:t>미세먼지 농도</a:t>
            </a:r>
            <a:r>
              <a:rPr lang="en-US" altLang="ko-KR" sz="2133" dirty="0"/>
              <a:t>(linear)</a:t>
            </a:r>
          </a:p>
          <a:p>
            <a:r>
              <a:rPr lang="ko-KR" altLang="en-US" sz="2133" dirty="0" err="1"/>
              <a:t>으로</a:t>
            </a:r>
            <a:r>
              <a:rPr lang="ko-KR" altLang="en-US" sz="2133" dirty="0"/>
              <a:t> </a:t>
            </a:r>
            <a:r>
              <a:rPr lang="en-US" altLang="ko-KR" sz="2133" dirty="0" err="1"/>
              <a:t>X,y</a:t>
            </a:r>
            <a:r>
              <a:rPr lang="ko-KR" altLang="en-US" sz="2133" dirty="0"/>
              <a:t>데이터 분리</a:t>
            </a:r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 err="1"/>
              <a:t>train_test_split</a:t>
            </a:r>
            <a:r>
              <a:rPr lang="en-US" altLang="ko-KR" sz="2133" dirty="0"/>
              <a:t> </a:t>
            </a:r>
            <a:r>
              <a:rPr lang="ko-KR" altLang="en-US" sz="2133" dirty="0"/>
              <a:t>이용해 </a:t>
            </a:r>
            <a:r>
              <a:rPr lang="en-US" altLang="ko-KR" sz="2133" dirty="0"/>
              <a:t> train, validation, test </a:t>
            </a:r>
            <a:r>
              <a:rPr lang="ko-KR" altLang="en-US" sz="2133" dirty="0"/>
              <a:t>분리</a:t>
            </a:r>
            <a:endParaRPr lang="en-US" altLang="ko-KR" sz="2133" dirty="0"/>
          </a:p>
          <a:p>
            <a:r>
              <a:rPr lang="ko-KR" altLang="en-US" sz="2133" dirty="0"/>
              <a:t> </a:t>
            </a:r>
            <a:r>
              <a:rPr lang="en-US" altLang="ko-KR" sz="2133" dirty="0"/>
              <a:t>.pop </a:t>
            </a:r>
            <a:r>
              <a:rPr lang="ko-KR" altLang="en-US" sz="2133" dirty="0"/>
              <a:t>이용해 </a:t>
            </a:r>
            <a:r>
              <a:rPr lang="en-US" altLang="ko-KR" sz="2133" dirty="0"/>
              <a:t>‘region’ column </a:t>
            </a:r>
            <a:r>
              <a:rPr lang="ko-KR" altLang="en-US" sz="2133" dirty="0"/>
              <a:t>분리 후 </a:t>
            </a:r>
            <a:r>
              <a:rPr lang="en-US" altLang="ko-KR" sz="2133" dirty="0"/>
              <a:t>list</a:t>
            </a:r>
            <a:r>
              <a:rPr lang="ko-KR" altLang="en-US" sz="2133" dirty="0"/>
              <a:t> 저장</a:t>
            </a:r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/>
              <a:t>DT </a:t>
            </a:r>
            <a:r>
              <a:rPr lang="ko-KR" altLang="en-US" sz="2133" dirty="0"/>
              <a:t>모델 제외한 나머지 </a:t>
            </a:r>
            <a:r>
              <a:rPr lang="ko-KR" altLang="en-US" sz="2133" dirty="0" err="1"/>
              <a:t>모델엔</a:t>
            </a:r>
            <a:r>
              <a:rPr lang="ko-KR" altLang="en-US" sz="2133" dirty="0"/>
              <a:t> </a:t>
            </a:r>
            <a:r>
              <a:rPr lang="en-US" altLang="ko-KR" sz="2133" dirty="0" err="1"/>
              <a:t>StandardScaler</a:t>
            </a:r>
            <a:r>
              <a:rPr lang="en-US" altLang="ko-KR" sz="2133" dirty="0"/>
              <a:t>,</a:t>
            </a:r>
            <a:r>
              <a:rPr lang="ko-KR" altLang="en-US" sz="2133" dirty="0"/>
              <a:t> </a:t>
            </a:r>
            <a:r>
              <a:rPr lang="en-US" altLang="ko-KR" sz="2133" dirty="0" err="1"/>
              <a:t>MinMaxScaler</a:t>
            </a:r>
            <a:r>
              <a:rPr lang="en-US" altLang="ko-KR" sz="2133" dirty="0"/>
              <a:t> </a:t>
            </a:r>
            <a:r>
              <a:rPr lang="ko-KR" altLang="en-US" sz="2133" dirty="0"/>
              <a:t>이용해 </a:t>
            </a:r>
            <a:r>
              <a:rPr lang="en-US" altLang="ko-KR" sz="2133" dirty="0"/>
              <a:t>scaling </a:t>
            </a:r>
            <a:r>
              <a:rPr lang="ko-KR" altLang="en-US" sz="2133" dirty="0"/>
              <a:t>진행</a:t>
            </a:r>
            <a:endParaRPr lang="en-US" altLang="ko-KR" sz="2133" dirty="0"/>
          </a:p>
          <a:p>
            <a:endParaRPr lang="en-US" altLang="ko-KR" sz="2133" dirty="0"/>
          </a:p>
        </p:txBody>
      </p:sp>
    </p:spTree>
    <p:extLst>
      <p:ext uri="{BB962C8B-B14F-4D97-AF65-F5344CB8AC3E}">
        <p14:creationId xmlns:p14="http://schemas.microsoft.com/office/powerpoint/2010/main" val="3357445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636AA740-89D5-441C-9C8C-08E91E1A5417}"/>
              </a:ext>
            </a:extLst>
          </p:cNvPr>
          <p:cNvSpPr txBox="1"/>
          <p:nvPr/>
        </p:nvSpPr>
        <p:spPr>
          <a:xfrm>
            <a:off x="704853" y="556119"/>
            <a:ext cx="1180593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kern="0" spc="-133" dirty="0" err="1">
                <a:solidFill>
                  <a:srgbClr val="26272A"/>
                </a:solidFill>
                <a:latin typeface="NanumSquare ExtraBold" pitchFamily="34" charset="0"/>
              </a:rPr>
              <a:t>전처리</a:t>
            </a:r>
            <a:r>
              <a:rPr lang="en-US" altLang="ko-KR" sz="3000" kern="0" spc="-133" dirty="0">
                <a:solidFill>
                  <a:srgbClr val="26272A"/>
                </a:solidFill>
                <a:latin typeface="NanumSquare ExtraBold" pitchFamily="34" charset="0"/>
              </a:rPr>
              <a:t>_</a:t>
            </a:r>
            <a:r>
              <a:rPr lang="ko-KR" altLang="en-US" sz="3000" kern="0" spc="-133" dirty="0">
                <a:solidFill>
                  <a:srgbClr val="26272A"/>
                </a:solidFill>
                <a:latin typeface="NanumSquare ExtraBold" pitchFamily="34" charset="0"/>
              </a:rPr>
              <a:t>오존</a:t>
            </a:r>
            <a:endParaRPr lang="en-US" altLang="ko-KR" sz="3000" kern="0" spc="-133" dirty="0">
              <a:solidFill>
                <a:srgbClr val="26272A"/>
              </a:solidFill>
              <a:latin typeface="NanumSquare ExtraBold" pitchFamily="34" charset="0"/>
            </a:endParaRPr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DA47BDDC-6F82-4132-993F-7B5387E49E42}"/>
              </a:ext>
            </a:extLst>
          </p:cNvPr>
          <p:cNvGrpSpPr/>
          <p:nvPr/>
        </p:nvGrpSpPr>
        <p:grpSpPr>
          <a:xfrm>
            <a:off x="775989" y="942454"/>
            <a:ext cx="1205211" cy="329143"/>
            <a:chOff x="2279312" y="3164870"/>
            <a:chExt cx="1346667" cy="493714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E20067E1-B287-4222-AA53-44C658094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14">
            <a:extLst>
              <a:ext uri="{FF2B5EF4-FFF2-40B4-BE49-F238E27FC236}">
                <a16:creationId xmlns:a16="http://schemas.microsoft.com/office/drawing/2014/main" id="{406E91F8-D52E-A6BE-6B39-E73644256B50}"/>
              </a:ext>
            </a:extLst>
          </p:cNvPr>
          <p:cNvSpPr txBox="1"/>
          <p:nvPr/>
        </p:nvSpPr>
        <p:spPr>
          <a:xfrm>
            <a:off x="680838" y="1465675"/>
            <a:ext cx="9326762" cy="50157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33" dirty="0"/>
              <a:t>전국 </a:t>
            </a:r>
            <a:r>
              <a:rPr lang="ko-KR" altLang="en-US" sz="2133" dirty="0" err="1"/>
              <a:t>시군구</a:t>
            </a:r>
            <a:r>
              <a:rPr lang="ko-KR" altLang="en-US" sz="2133" dirty="0"/>
              <a:t> 오존의 </a:t>
            </a:r>
            <a:r>
              <a:rPr lang="en-US" altLang="ko-KR" sz="2133" dirty="0"/>
              <a:t>AVERAGE</a:t>
            </a:r>
            <a:r>
              <a:rPr lang="ko-KR" altLang="en-US" sz="2133" dirty="0"/>
              <a:t>보다 크면 </a:t>
            </a:r>
            <a:r>
              <a:rPr lang="en-US" altLang="ko-KR" sz="2133" dirty="0"/>
              <a:t>1, </a:t>
            </a:r>
            <a:r>
              <a:rPr lang="ko-KR" altLang="en-US" sz="2133" dirty="0"/>
              <a:t>작으면 </a:t>
            </a:r>
            <a:r>
              <a:rPr lang="en-US" altLang="ko-KR" sz="2133" dirty="0"/>
              <a:t>0 </a:t>
            </a:r>
            <a:r>
              <a:rPr lang="ko-KR" altLang="en-US" sz="2133" dirty="0"/>
              <a:t>부여</a:t>
            </a:r>
            <a:endParaRPr lang="en-US" altLang="ko-KR" sz="2133" dirty="0"/>
          </a:p>
          <a:p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/>
              <a:t>X = </a:t>
            </a:r>
            <a:r>
              <a:rPr lang="ko-KR" altLang="en-US" sz="2133" dirty="0"/>
              <a:t>지역</a:t>
            </a:r>
            <a:r>
              <a:rPr lang="en-US" altLang="ko-KR" sz="2133" dirty="0"/>
              <a:t>, </a:t>
            </a:r>
            <a:r>
              <a:rPr lang="ko-KR" altLang="en-US" sz="2133" dirty="0"/>
              <a:t>중금속</a:t>
            </a:r>
            <a:r>
              <a:rPr lang="en-US" altLang="ko-KR" sz="2133" dirty="0"/>
              <a:t>(</a:t>
            </a:r>
            <a:r>
              <a:rPr lang="ko-KR" altLang="en-US" sz="2133" dirty="0"/>
              <a:t>평균값</a:t>
            </a:r>
            <a:r>
              <a:rPr lang="en-US" altLang="ko-KR" sz="2133" dirty="0"/>
              <a:t>), </a:t>
            </a:r>
            <a:r>
              <a:rPr lang="ko-KR" altLang="en-US" sz="2133" dirty="0"/>
              <a:t>교통량</a:t>
            </a:r>
            <a:r>
              <a:rPr lang="en-US" altLang="ko-KR" sz="2133" dirty="0"/>
              <a:t>, </a:t>
            </a:r>
            <a:r>
              <a:rPr lang="ko-KR" altLang="en-US" sz="2133" dirty="0"/>
              <a:t>공장 수</a:t>
            </a:r>
            <a:r>
              <a:rPr lang="en-US" altLang="ko-KR" sz="2133" dirty="0"/>
              <a:t>, </a:t>
            </a:r>
            <a:r>
              <a:rPr lang="ko-KR" altLang="en-US" sz="2133" dirty="0"/>
              <a:t>발전소 수</a:t>
            </a:r>
            <a:r>
              <a:rPr lang="en-US" altLang="ko-KR" sz="2133" dirty="0"/>
              <a:t>, </a:t>
            </a:r>
            <a:r>
              <a:rPr lang="ko-KR" altLang="en-US" sz="2133" dirty="0"/>
              <a:t>인구 수</a:t>
            </a:r>
            <a:r>
              <a:rPr lang="en-US" altLang="ko-KR" sz="2133" dirty="0"/>
              <a:t>, 1</a:t>
            </a:r>
            <a:r>
              <a:rPr lang="ko-KR" altLang="en-US" sz="2133" dirty="0"/>
              <a:t>인당 생활폐기물 배출량</a:t>
            </a:r>
            <a:r>
              <a:rPr lang="en-US" altLang="ko-KR" sz="2133" dirty="0"/>
              <a:t>, </a:t>
            </a:r>
            <a:r>
              <a:rPr lang="ko-KR" altLang="en-US" sz="2133" dirty="0"/>
              <a:t>풍속</a:t>
            </a:r>
            <a:r>
              <a:rPr lang="en-US" altLang="ko-KR" sz="2133" dirty="0"/>
              <a:t>, </a:t>
            </a:r>
            <a:r>
              <a:rPr lang="ko-KR" altLang="en-US" sz="2133" dirty="0"/>
              <a:t>풍향</a:t>
            </a:r>
            <a:r>
              <a:rPr lang="en-US" altLang="ko-KR" sz="2133" dirty="0"/>
              <a:t>, </a:t>
            </a:r>
            <a:r>
              <a:rPr lang="ko-KR" altLang="en-US" sz="2133" dirty="0"/>
              <a:t>강수량</a:t>
            </a:r>
            <a:r>
              <a:rPr lang="en-US" altLang="ko-KR" sz="2133" dirty="0"/>
              <a:t>, </a:t>
            </a:r>
            <a:r>
              <a:rPr lang="ko-KR" altLang="en-US" sz="2133" dirty="0"/>
              <a:t>기온</a:t>
            </a:r>
            <a:endParaRPr lang="en-US" altLang="ko-KR" sz="2133" dirty="0"/>
          </a:p>
          <a:p>
            <a:r>
              <a:rPr lang="en-US" altLang="ko-KR" sz="2133" dirty="0"/>
              <a:t>Y = </a:t>
            </a:r>
            <a:r>
              <a:rPr lang="ko-KR" altLang="en-US" sz="2133" dirty="0"/>
              <a:t>오존 농도의 평균보다 크면 </a:t>
            </a:r>
            <a:r>
              <a:rPr lang="en-US" altLang="ko-KR" sz="2133" dirty="0"/>
              <a:t>1, </a:t>
            </a:r>
            <a:r>
              <a:rPr lang="ko-KR" altLang="en-US" sz="2133" dirty="0"/>
              <a:t>작으면 </a:t>
            </a:r>
            <a:r>
              <a:rPr lang="en-US" altLang="ko-KR" sz="2133" dirty="0"/>
              <a:t>0(</a:t>
            </a:r>
            <a:r>
              <a:rPr lang="en-US" altLang="ko-KR" sz="2133" dirty="0" err="1"/>
              <a:t>DT,SVM,logistic</a:t>
            </a:r>
            <a:r>
              <a:rPr lang="en-US" altLang="ko-KR" sz="2133" dirty="0"/>
              <a:t>)</a:t>
            </a:r>
          </a:p>
          <a:p>
            <a:r>
              <a:rPr lang="en-US" altLang="ko-KR" sz="2133" dirty="0"/>
              <a:t>Y = </a:t>
            </a:r>
            <a:r>
              <a:rPr lang="ko-KR" altLang="en-US" sz="2133" dirty="0"/>
              <a:t>오존 농도</a:t>
            </a:r>
            <a:r>
              <a:rPr lang="en-US" altLang="ko-KR" sz="2133" dirty="0"/>
              <a:t>(linear)</a:t>
            </a:r>
          </a:p>
          <a:p>
            <a:r>
              <a:rPr lang="ko-KR" altLang="en-US" sz="2133" dirty="0" err="1"/>
              <a:t>으로</a:t>
            </a:r>
            <a:r>
              <a:rPr lang="ko-KR" altLang="en-US" sz="2133" dirty="0"/>
              <a:t> </a:t>
            </a:r>
            <a:r>
              <a:rPr lang="en-US" altLang="ko-KR" sz="2133" dirty="0" err="1"/>
              <a:t>X,y</a:t>
            </a:r>
            <a:r>
              <a:rPr lang="ko-KR" altLang="en-US" sz="2133" dirty="0"/>
              <a:t>데이터 분리</a:t>
            </a:r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 err="1"/>
              <a:t>train_test_split</a:t>
            </a:r>
            <a:r>
              <a:rPr lang="en-US" altLang="ko-KR" sz="2133" dirty="0"/>
              <a:t> </a:t>
            </a:r>
            <a:r>
              <a:rPr lang="ko-KR" altLang="en-US" sz="2133" dirty="0"/>
              <a:t>이용해 </a:t>
            </a:r>
            <a:r>
              <a:rPr lang="en-US" altLang="ko-KR" sz="2133" dirty="0"/>
              <a:t> train, validation, test </a:t>
            </a:r>
            <a:r>
              <a:rPr lang="ko-KR" altLang="en-US" sz="2133" dirty="0"/>
              <a:t>분리</a:t>
            </a:r>
            <a:endParaRPr lang="en-US" altLang="ko-KR" sz="2133" dirty="0"/>
          </a:p>
          <a:p>
            <a:r>
              <a:rPr lang="ko-KR" altLang="en-US" sz="2133" dirty="0"/>
              <a:t> </a:t>
            </a:r>
            <a:r>
              <a:rPr lang="en-US" altLang="ko-KR" sz="2133" dirty="0"/>
              <a:t>.pop </a:t>
            </a:r>
            <a:r>
              <a:rPr lang="ko-KR" altLang="en-US" sz="2133" dirty="0"/>
              <a:t>이용해 </a:t>
            </a:r>
            <a:r>
              <a:rPr lang="en-US" altLang="ko-KR" sz="2133" dirty="0"/>
              <a:t>‘region’ column </a:t>
            </a:r>
            <a:r>
              <a:rPr lang="ko-KR" altLang="en-US" sz="2133" dirty="0"/>
              <a:t>분리 후 </a:t>
            </a:r>
            <a:r>
              <a:rPr lang="en-US" altLang="ko-KR" sz="2133" dirty="0"/>
              <a:t>list</a:t>
            </a:r>
            <a:r>
              <a:rPr lang="ko-KR" altLang="en-US" sz="2133" dirty="0"/>
              <a:t> 저장</a:t>
            </a:r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/>
              <a:t>DT </a:t>
            </a:r>
            <a:r>
              <a:rPr lang="ko-KR" altLang="en-US" sz="2133" dirty="0"/>
              <a:t>모델 제외한 나머지 </a:t>
            </a:r>
            <a:r>
              <a:rPr lang="ko-KR" altLang="en-US" sz="2133" dirty="0" err="1"/>
              <a:t>모델엔</a:t>
            </a:r>
            <a:r>
              <a:rPr lang="ko-KR" altLang="en-US" sz="2133" dirty="0"/>
              <a:t> </a:t>
            </a:r>
            <a:r>
              <a:rPr lang="en-US" altLang="ko-KR" sz="2133" dirty="0" err="1"/>
              <a:t>StandardScaler</a:t>
            </a:r>
            <a:r>
              <a:rPr lang="en-US" altLang="ko-KR" sz="2133" dirty="0"/>
              <a:t>,</a:t>
            </a:r>
            <a:r>
              <a:rPr lang="ko-KR" altLang="en-US" sz="2133" dirty="0"/>
              <a:t> </a:t>
            </a:r>
            <a:r>
              <a:rPr lang="en-US" altLang="ko-KR" sz="2133" dirty="0" err="1"/>
              <a:t>MinMaxScaler</a:t>
            </a:r>
            <a:r>
              <a:rPr lang="en-US" altLang="ko-KR" sz="2133" dirty="0"/>
              <a:t> </a:t>
            </a:r>
            <a:r>
              <a:rPr lang="ko-KR" altLang="en-US" sz="2133" dirty="0"/>
              <a:t>이용해 </a:t>
            </a:r>
            <a:r>
              <a:rPr lang="en-US" altLang="ko-KR" sz="2133" dirty="0"/>
              <a:t>scaling </a:t>
            </a:r>
            <a:r>
              <a:rPr lang="ko-KR" altLang="en-US" sz="2133" dirty="0"/>
              <a:t>진행</a:t>
            </a:r>
            <a:endParaRPr lang="en-US" altLang="ko-KR" sz="2133" dirty="0"/>
          </a:p>
          <a:p>
            <a:endParaRPr lang="en-US" altLang="ko-KR" sz="2133" dirty="0"/>
          </a:p>
        </p:txBody>
      </p:sp>
    </p:spTree>
    <p:extLst>
      <p:ext uri="{BB962C8B-B14F-4D97-AF65-F5344CB8AC3E}">
        <p14:creationId xmlns:p14="http://schemas.microsoft.com/office/powerpoint/2010/main" val="3244789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5315" y="-2482471"/>
            <a:ext cx="6270375" cy="9843053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9542" y="2109913"/>
            <a:ext cx="897778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ECE0BBF7-7712-476C-A795-C9685BD7D4A0}"/>
              </a:ext>
            </a:extLst>
          </p:cNvPr>
          <p:cNvSpPr txBox="1"/>
          <p:nvPr/>
        </p:nvSpPr>
        <p:spPr>
          <a:xfrm>
            <a:off x="1468747" y="2629164"/>
            <a:ext cx="8349487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34" kern="0" spc="-67" dirty="0">
                <a:solidFill>
                  <a:srgbClr val="26272A"/>
                </a:solidFill>
                <a:latin typeface="S-Core Dream 4 Regular" pitchFamily="34" charset="0"/>
              </a:rPr>
              <a:t>대기오염 분석</a:t>
            </a:r>
            <a:r>
              <a:rPr lang="en-US" altLang="ko-KR" sz="5334" kern="0" spc="-67" dirty="0">
                <a:solidFill>
                  <a:srgbClr val="26272A"/>
                </a:solidFill>
                <a:latin typeface="S-Core Dream 4 Regular" pitchFamily="34" charset="0"/>
              </a:rPr>
              <a:t>_</a:t>
            </a:r>
            <a:r>
              <a:rPr lang="ko-KR" altLang="en-US" sz="5334" kern="0" spc="-67" dirty="0">
                <a:solidFill>
                  <a:srgbClr val="26272A"/>
                </a:solidFill>
                <a:latin typeface="S-Core Dream 4 Regular" pitchFamily="34" charset="0"/>
              </a:rPr>
              <a:t>미세먼지</a:t>
            </a:r>
            <a:endParaRPr lang="en-US" sz="5334" dirty="0"/>
          </a:p>
        </p:txBody>
      </p:sp>
    </p:spTree>
    <p:extLst>
      <p:ext uri="{BB962C8B-B14F-4D97-AF65-F5344CB8AC3E}">
        <p14:creationId xmlns:p14="http://schemas.microsoft.com/office/powerpoint/2010/main" val="334763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A6489BE-FAB9-790F-41F1-C62E7A606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803400"/>
            <a:ext cx="4921250" cy="3892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B1380A-D46F-8B6C-6838-4C69B7F25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557" y="2606468"/>
            <a:ext cx="5397500" cy="19240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58AF56-9CCF-9760-038E-433F6F6A8BD5}"/>
              </a:ext>
            </a:extLst>
          </p:cNvPr>
          <p:cNvSpPr/>
          <p:nvPr/>
        </p:nvSpPr>
        <p:spPr>
          <a:xfrm>
            <a:off x="6457952" y="3124200"/>
            <a:ext cx="4768849" cy="304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E410895-95B3-4464-AAB4-D85825F31C08}"/>
              </a:ext>
            </a:extLst>
          </p:cNvPr>
          <p:cNvSpPr txBox="1"/>
          <p:nvPr/>
        </p:nvSpPr>
        <p:spPr>
          <a:xfrm>
            <a:off x="335374" y="373554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_Decision Tree</a:t>
            </a:r>
            <a:endParaRPr lang="en-US" sz="1200" dirty="0"/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22B8EBFF-94E2-40EC-9A8C-D52091DF9089}"/>
              </a:ext>
            </a:extLst>
          </p:cNvPr>
          <p:cNvGrpSpPr/>
          <p:nvPr/>
        </p:nvGrpSpPr>
        <p:grpSpPr>
          <a:xfrm>
            <a:off x="335374" y="896552"/>
            <a:ext cx="897778" cy="329143"/>
            <a:chOff x="6212304" y="3131979"/>
            <a:chExt cx="1346667" cy="493714"/>
          </a:xfrm>
        </p:grpSpPr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EC7AA8F6-02D3-4566-9511-331381A96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961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_Decision Tree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1E300E4-6095-4F55-BDE8-611D2C59B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2230945"/>
            <a:ext cx="4124369" cy="26507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0DF9B89-FAE2-4525-8A00-A54DEB56B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8076" y="2241831"/>
            <a:ext cx="2661479" cy="4064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9D0E4F-FE3E-4674-B337-73071B6D4590}"/>
              </a:ext>
            </a:extLst>
          </p:cNvPr>
          <p:cNvSpPr txBox="1"/>
          <p:nvPr/>
        </p:nvSpPr>
        <p:spPr>
          <a:xfrm>
            <a:off x="9423458" y="1957158"/>
            <a:ext cx="2661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X_test</a:t>
            </a:r>
            <a:r>
              <a:rPr lang="en-US" altLang="ko-KR" sz="12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A358F3-871C-4699-B1E0-5A1979EDE967}"/>
              </a:ext>
            </a:extLst>
          </p:cNvPr>
          <p:cNvSpPr txBox="1"/>
          <p:nvPr/>
        </p:nvSpPr>
        <p:spPr>
          <a:xfrm>
            <a:off x="5185779" y="4989032"/>
            <a:ext cx="4082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Feature</a:t>
            </a:r>
            <a:r>
              <a:rPr lang="ko-KR" altLang="en-US" sz="1200" dirty="0"/>
              <a:t> </a:t>
            </a:r>
            <a:r>
              <a:rPr lang="en-US" altLang="ko-KR" sz="1200" dirty="0"/>
              <a:t>importance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풍향 </a:t>
            </a:r>
            <a:r>
              <a:rPr lang="en-US" altLang="ko-KR" sz="1200" dirty="0"/>
              <a:t>&gt; </a:t>
            </a:r>
            <a:r>
              <a:rPr lang="ko-KR" altLang="en-US" sz="1200" dirty="0"/>
              <a:t>인구 수 </a:t>
            </a:r>
            <a:r>
              <a:rPr lang="en-US" altLang="ko-KR" sz="1200" dirty="0"/>
              <a:t>&gt; </a:t>
            </a:r>
            <a:r>
              <a:rPr lang="ko-KR" altLang="en-US" sz="1200" dirty="0"/>
              <a:t>풍속 </a:t>
            </a:r>
            <a:r>
              <a:rPr lang="en-US" altLang="ko-KR" sz="1200" dirty="0"/>
              <a:t>&gt; </a:t>
            </a:r>
            <a:r>
              <a:rPr lang="ko-KR" altLang="en-US" sz="1200" dirty="0"/>
              <a:t>강수량 </a:t>
            </a:r>
            <a:r>
              <a:rPr lang="en-US" altLang="ko-KR" sz="1200" dirty="0"/>
              <a:t>&gt; </a:t>
            </a:r>
            <a:r>
              <a:rPr lang="ko-KR" altLang="en-US" sz="1200" dirty="0"/>
              <a:t>중금속 </a:t>
            </a:r>
            <a:r>
              <a:rPr lang="en-US" altLang="ko-KR" sz="1200" dirty="0"/>
              <a:t>&gt; </a:t>
            </a:r>
            <a:r>
              <a:rPr lang="ko-KR" altLang="en-US" sz="1200" dirty="0"/>
              <a:t>공장수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792A04F-D982-4CB6-974C-FD34949E6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223" y="5685221"/>
            <a:ext cx="1828800" cy="6159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A2A7B42-7D23-4768-AE88-E71B7DB5B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93" y="2863592"/>
            <a:ext cx="4848252" cy="282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57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718778-DE82-F8A1-AB0B-E9BDD0F6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544" y="1442998"/>
            <a:ext cx="2969731" cy="53160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A8C406C-1194-E469-AA03-52970B7DBCF0}"/>
              </a:ext>
            </a:extLst>
          </p:cNvPr>
          <p:cNvSpPr/>
          <p:nvPr/>
        </p:nvSpPr>
        <p:spPr>
          <a:xfrm>
            <a:off x="1551180" y="3726690"/>
            <a:ext cx="2900457" cy="2229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C4A9A-1203-40FE-BB8A-D6E00013B619}"/>
              </a:ext>
            </a:extLst>
          </p:cNvPr>
          <p:cNvSpPr txBox="1"/>
          <p:nvPr/>
        </p:nvSpPr>
        <p:spPr>
          <a:xfrm>
            <a:off x="1516544" y="1093749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StandardScaler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B5EB1B-9A5A-4B59-A5FC-C3800EF61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077" y="1976967"/>
            <a:ext cx="3095625" cy="2625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3CF0E9-F155-465F-87A7-6714327AD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373" y="2077624"/>
            <a:ext cx="3095625" cy="25064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B9FC7B-5967-4D3B-912F-CD971294A9C1}"/>
              </a:ext>
            </a:extLst>
          </p:cNvPr>
          <p:cNvSpPr/>
          <p:nvPr/>
        </p:nvSpPr>
        <p:spPr>
          <a:xfrm>
            <a:off x="8461373" y="3552824"/>
            <a:ext cx="2854327" cy="2381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53D17-CD42-4227-9E86-13C2AF2E4FAD}"/>
              </a:ext>
            </a:extLst>
          </p:cNvPr>
          <p:cNvSpPr txBox="1"/>
          <p:nvPr/>
        </p:nvSpPr>
        <p:spPr>
          <a:xfrm>
            <a:off x="5097944" y="1643591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MinMaxScaler</a:t>
            </a:r>
            <a:endParaRPr lang="ko-KR" altLang="en-US" sz="1200" dirty="0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38F16D5B-0696-4B50-8CAC-C765E57838FB}"/>
              </a:ext>
            </a:extLst>
          </p:cNvPr>
          <p:cNvSpPr txBox="1"/>
          <p:nvPr/>
        </p:nvSpPr>
        <p:spPr>
          <a:xfrm>
            <a:off x="273045" y="339113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_SVM</a:t>
            </a:r>
            <a:endParaRPr lang="en-US" sz="1200" dirty="0"/>
          </a:p>
        </p:txBody>
      </p: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8C6F60C5-CA4E-4640-B662-058D20B0B0DA}"/>
              </a:ext>
            </a:extLst>
          </p:cNvPr>
          <p:cNvGrpSpPr/>
          <p:nvPr/>
        </p:nvGrpSpPr>
        <p:grpSpPr>
          <a:xfrm>
            <a:off x="349245" y="870173"/>
            <a:ext cx="897778" cy="329143"/>
            <a:chOff x="6212304" y="3131979"/>
            <a:chExt cx="1346667" cy="493714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4E9BAB11-8A4D-4C3C-A3CE-19659E793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193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_SVM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AEE4BC8-0E2E-4A1C-A2D0-F62DC8D52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2244857"/>
            <a:ext cx="3129893" cy="44640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46386C-9649-480B-A0ED-C93213564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1187" y="2243770"/>
            <a:ext cx="3124200" cy="44640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9C47C6-4C7A-41B0-A599-2987F2FEF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795" y="3682149"/>
            <a:ext cx="2686050" cy="6223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2A1B4B-C3EA-4700-8F2E-C80A58DF4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5569" y="2644097"/>
            <a:ext cx="2667000" cy="6032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9F34B0B-C49C-4CFD-866A-E67D574D61E5}"/>
              </a:ext>
            </a:extLst>
          </p:cNvPr>
          <p:cNvSpPr txBox="1"/>
          <p:nvPr/>
        </p:nvSpPr>
        <p:spPr>
          <a:xfrm>
            <a:off x="5426471" y="1941633"/>
            <a:ext cx="3244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StandardScaler</a:t>
            </a:r>
            <a:r>
              <a:rPr lang="en-US" altLang="ko-KR" sz="1200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5D3CC0-3391-45AA-9D57-B907B386476A}"/>
              </a:ext>
            </a:extLst>
          </p:cNvPr>
          <p:cNvSpPr txBox="1"/>
          <p:nvPr/>
        </p:nvSpPr>
        <p:spPr>
          <a:xfrm>
            <a:off x="8715239" y="1948559"/>
            <a:ext cx="346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MinMaxScaler</a:t>
            </a:r>
            <a:r>
              <a:rPr lang="en-US" altLang="ko-KR" sz="1200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E0876D-E2E8-49FB-8D40-DE4A18F08B03}"/>
              </a:ext>
            </a:extLst>
          </p:cNvPr>
          <p:cNvSpPr txBox="1"/>
          <p:nvPr/>
        </p:nvSpPr>
        <p:spPr>
          <a:xfrm>
            <a:off x="1335569" y="3435928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MinMaxScaler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D8178F-093F-4C6D-9B34-73747C3B000A}"/>
              </a:ext>
            </a:extLst>
          </p:cNvPr>
          <p:cNvSpPr txBox="1"/>
          <p:nvPr/>
        </p:nvSpPr>
        <p:spPr>
          <a:xfrm>
            <a:off x="1335569" y="4549704"/>
            <a:ext cx="3610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StandardScaler</a:t>
            </a:r>
            <a:r>
              <a:rPr lang="ko-KR" altLang="en-US" sz="1200" dirty="0"/>
              <a:t>가 </a:t>
            </a:r>
            <a:r>
              <a:rPr lang="en-US" altLang="ko-KR" sz="1200" dirty="0" err="1"/>
              <a:t>MinMaxScaler</a:t>
            </a:r>
            <a:r>
              <a:rPr lang="ko-KR" altLang="en-US" sz="1200" dirty="0"/>
              <a:t>보다 정확도가 더 높음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8E4A9-CFDA-38F2-AE45-D8856205EB0E}"/>
              </a:ext>
            </a:extLst>
          </p:cNvPr>
          <p:cNvSpPr txBox="1"/>
          <p:nvPr/>
        </p:nvSpPr>
        <p:spPr>
          <a:xfrm>
            <a:off x="1487969" y="2532192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StandardScaler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1336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5B04D0-6B3C-ED4B-0338-B83B6194E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1636713"/>
            <a:ext cx="5959553" cy="46005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A8C406C-1194-E469-AA03-52970B7DBCF0}"/>
              </a:ext>
            </a:extLst>
          </p:cNvPr>
          <p:cNvSpPr/>
          <p:nvPr/>
        </p:nvSpPr>
        <p:spPr>
          <a:xfrm>
            <a:off x="2641600" y="2362200"/>
            <a:ext cx="568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05E786D-8746-443F-8D50-915D9B9EF352}"/>
              </a:ext>
            </a:extLst>
          </p:cNvPr>
          <p:cNvSpPr txBox="1"/>
          <p:nvPr/>
        </p:nvSpPr>
        <p:spPr>
          <a:xfrm>
            <a:off x="319918" y="371272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_Logistic</a:t>
            </a:r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 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Regression</a:t>
            </a:r>
            <a:endParaRPr lang="en-US" sz="1200" dirty="0"/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6B3AD53D-0C63-43BF-B0FD-00EA505FC8B4}"/>
              </a:ext>
            </a:extLst>
          </p:cNvPr>
          <p:cNvGrpSpPr/>
          <p:nvPr/>
        </p:nvGrpSpPr>
        <p:grpSpPr>
          <a:xfrm>
            <a:off x="368295" y="863356"/>
            <a:ext cx="897778" cy="329143"/>
            <a:chOff x="6212304" y="3131979"/>
            <a:chExt cx="1346667" cy="493714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1E4A77F8-183D-4FB6-A735-8C473EC91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3926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_Regression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D7F9720-56FE-42B0-8E1E-046E29061132}"/>
              </a:ext>
            </a:extLst>
          </p:cNvPr>
          <p:cNvSpPr txBox="1"/>
          <p:nvPr/>
        </p:nvSpPr>
        <p:spPr>
          <a:xfrm>
            <a:off x="8715239" y="1948559"/>
            <a:ext cx="346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(Logistic)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126855-4099-4B2F-96E0-C2418B8C2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034" y="2225558"/>
            <a:ext cx="3010633" cy="43591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D8B3A8-70E9-4908-A8E3-E86DA55FE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166" y="3705999"/>
            <a:ext cx="3428124" cy="772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057F6C-06A0-4C6D-A632-C9A2F7A7F8E7}"/>
              </a:ext>
            </a:extLst>
          </p:cNvPr>
          <p:cNvSpPr txBox="1"/>
          <p:nvPr/>
        </p:nvSpPr>
        <p:spPr>
          <a:xfrm>
            <a:off x="1320795" y="342900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Logistic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F195F0F-6715-44C7-8767-C3E3CE493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8505" y="2243449"/>
            <a:ext cx="2857737" cy="43801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C1EBC6-BE34-4977-875E-E8125BCF32B2}"/>
              </a:ext>
            </a:extLst>
          </p:cNvPr>
          <p:cNvSpPr txBox="1"/>
          <p:nvPr/>
        </p:nvSpPr>
        <p:spPr>
          <a:xfrm>
            <a:off x="5575223" y="1927236"/>
            <a:ext cx="346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(Linear)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14C79C-4B80-4D89-A6DC-C05EB266EB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7166" y="2966651"/>
            <a:ext cx="2524125" cy="3238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52A876-CC17-499E-BC80-EA7C2CB34C96}"/>
              </a:ext>
            </a:extLst>
          </p:cNvPr>
          <p:cNvSpPr txBox="1"/>
          <p:nvPr/>
        </p:nvSpPr>
        <p:spPr>
          <a:xfrm>
            <a:off x="1297166" y="2689652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Linear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5BAB54-C694-E391-0BD6-449E9BCEC961}"/>
              </a:ext>
            </a:extLst>
          </p:cNvPr>
          <p:cNvSpPr txBox="1"/>
          <p:nvPr/>
        </p:nvSpPr>
        <p:spPr>
          <a:xfrm>
            <a:off x="1320795" y="4526999"/>
            <a:ext cx="3278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회귀계수</a:t>
            </a:r>
            <a:r>
              <a:rPr lang="en-US" altLang="ko-KR" sz="1200" dirty="0"/>
              <a:t>: </a:t>
            </a:r>
          </a:p>
          <a:p>
            <a:r>
              <a:rPr lang="en-US" altLang="ko-KR" sz="1200" dirty="0"/>
              <a:t>[[-0.    -0.014  0.001  0.     0.    -0.    -0.002 -0.019 -0.016 -0.005]]  </a:t>
            </a:r>
            <a:r>
              <a:rPr lang="ko-KR" altLang="en-US" sz="1200" dirty="0" err="1"/>
              <a:t>상수항</a:t>
            </a:r>
            <a:r>
              <a:rPr lang="en-US" altLang="ko-KR" sz="1200" dirty="0"/>
              <a:t>: [-0.]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04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56400" y="-2482471"/>
            <a:ext cx="6270375" cy="9843053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68747" y="1409760"/>
            <a:ext cx="3660984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67" kern="0" spc="-133" dirty="0">
                <a:solidFill>
                  <a:srgbClr val="26272A"/>
                </a:solidFill>
                <a:latin typeface="NanumSquare ExtraBold" pitchFamily="34" charset="0"/>
                <a:cs typeface="NanumSquare ExtraBold" pitchFamily="34" charset="0"/>
              </a:rPr>
              <a:t>Contents</a:t>
            </a:r>
            <a:endParaRPr lang="en-US" sz="12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519542" y="2109913"/>
            <a:ext cx="897778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0E61BE37-89DE-4025-AFE0-94E318A4AEFA}"/>
              </a:ext>
            </a:extLst>
          </p:cNvPr>
          <p:cNvSpPr txBox="1"/>
          <p:nvPr/>
        </p:nvSpPr>
        <p:spPr>
          <a:xfrm>
            <a:off x="4049776" y="397080"/>
            <a:ext cx="6964705" cy="6063839"/>
          </a:xfrm>
          <a:custGeom>
            <a:avLst/>
            <a:gdLst>
              <a:gd name="connsiteX0" fmla="*/ 0 w 10447058"/>
              <a:gd name="connsiteY0" fmla="*/ 0 h 8760540"/>
              <a:gd name="connsiteX1" fmla="*/ 10447058 w 10447058"/>
              <a:gd name="connsiteY1" fmla="*/ 0 h 8760540"/>
              <a:gd name="connsiteX2" fmla="*/ 10447058 w 10447058"/>
              <a:gd name="connsiteY2" fmla="*/ 8760540 h 8760540"/>
              <a:gd name="connsiteX3" fmla="*/ 0 w 10447058"/>
              <a:gd name="connsiteY3" fmla="*/ 8760540 h 8760540"/>
              <a:gd name="connsiteX4" fmla="*/ 0 w 10447058"/>
              <a:gd name="connsiteY4" fmla="*/ 0 h 8760540"/>
              <a:gd name="connsiteX0" fmla="*/ 0 w 10447058"/>
              <a:gd name="connsiteY0" fmla="*/ 0 h 8760540"/>
              <a:gd name="connsiteX1" fmla="*/ 10447058 w 10447058"/>
              <a:gd name="connsiteY1" fmla="*/ 0 h 8760540"/>
              <a:gd name="connsiteX2" fmla="*/ 10447058 w 10447058"/>
              <a:gd name="connsiteY2" fmla="*/ 8760540 h 8760540"/>
              <a:gd name="connsiteX3" fmla="*/ 0 w 10447058"/>
              <a:gd name="connsiteY3" fmla="*/ 8760540 h 8760540"/>
              <a:gd name="connsiteX4" fmla="*/ 0 w 10447058"/>
              <a:gd name="connsiteY4" fmla="*/ 0 h 876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47058" h="8760540">
                <a:moveTo>
                  <a:pt x="0" y="0"/>
                </a:moveTo>
                <a:lnTo>
                  <a:pt x="10447058" y="0"/>
                </a:lnTo>
                <a:lnTo>
                  <a:pt x="10447058" y="8760540"/>
                </a:lnTo>
                <a:lnTo>
                  <a:pt x="0" y="876054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01. Intro</a:t>
            </a:r>
            <a:endParaRPr lang="en-US" altLang="ko-KR" sz="1600" kern="0" spc="-133" dirty="0">
              <a:solidFill>
                <a:srgbClr val="26272A"/>
              </a:solidFill>
              <a:latin typeface="NanumSquare ExtraBold" pitchFamily="34" charset="0"/>
              <a:cs typeface="NanumSquare Extra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-    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분석</a:t>
            </a: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배경</a:t>
            </a:r>
            <a:r>
              <a:rPr 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분석 목적</a:t>
            </a:r>
            <a:endParaRPr lang="en-US" altLang="ko-KR" sz="12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데이터 획득</a:t>
            </a:r>
            <a:endParaRPr lang="en-US" altLang="ko-KR" sz="12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2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spc="-67" dirty="0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02. EDA &amp; </a:t>
            </a:r>
            <a:r>
              <a:rPr lang="ko-KR" altLang="en-US" sz="1600" kern="0" spc="-67" dirty="0" err="1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전처리</a:t>
            </a:r>
            <a:endParaRPr lang="en-US" altLang="ko-KR" sz="1600" kern="0" spc="-67" dirty="0">
              <a:solidFill>
                <a:srgbClr val="26272A"/>
              </a:solidFill>
              <a:latin typeface="S-Core Dream 6 Bold" pitchFamily="34" charset="0"/>
              <a:cs typeface="S-Core Dream 6 Bold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kern="0" spc="-67" dirty="0">
                <a:solidFill>
                  <a:srgbClr val="26272A"/>
                </a:solidFill>
                <a:latin typeface="S-Core Dream 6 Bold" pitchFamily="34" charset="0"/>
                <a:cs typeface="S-Core Dream 4 Regular" pitchFamily="34" charset="0"/>
              </a:rPr>
              <a:t>미세먼지</a:t>
            </a:r>
            <a:endParaRPr lang="en-US" altLang="ko-KR" sz="1200" kern="0" spc="-67" dirty="0">
              <a:solidFill>
                <a:srgbClr val="26272A"/>
              </a:solidFill>
              <a:latin typeface="S-Core Dream 6 Bold" pitchFamily="34" charset="0"/>
              <a:cs typeface="S-Core Dream 4 Regular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kern="0" spc="-67" dirty="0">
                <a:solidFill>
                  <a:srgbClr val="26272A"/>
                </a:solidFill>
                <a:latin typeface="S-Core Dream 6 Bold" pitchFamily="34" charset="0"/>
                <a:cs typeface="S-Core Dream 4 Regular" pitchFamily="34" charset="0"/>
              </a:rPr>
              <a:t>오존</a:t>
            </a:r>
            <a:endParaRPr lang="en-US" altLang="ko-KR" sz="1200" kern="0" spc="-67" dirty="0">
              <a:solidFill>
                <a:srgbClr val="26272A"/>
              </a:solidFill>
              <a:latin typeface="S-Core Dream 6 Bold" pitchFamily="34" charset="0"/>
              <a:cs typeface="S-Core Dream 4 Regular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kern="0" spc="-67" dirty="0">
              <a:solidFill>
                <a:srgbClr val="26272A"/>
              </a:solidFill>
              <a:latin typeface="S-Core Dream 6 Bold" pitchFamily="34" charset="0"/>
              <a:cs typeface="S-Core Dream 6 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kern="0" spc="-67" dirty="0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02.</a:t>
            </a:r>
            <a:r>
              <a:rPr lang="en-US" sz="16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ko-KR" altLang="en-US" sz="1600" kern="0" spc="-133" dirty="0">
                <a:solidFill>
                  <a:srgbClr val="26272A"/>
                </a:solidFill>
                <a:latin typeface="NanumSquare ExtraBold" pitchFamily="34" charset="0"/>
                <a:cs typeface="S-Core Dream 4 Regular" pitchFamily="34" charset="0"/>
              </a:rPr>
              <a:t>대기오염 분석</a:t>
            </a:r>
            <a:endParaRPr lang="en-US" altLang="ko-KR" sz="12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미세먼지 분석</a:t>
            </a:r>
            <a:endParaRPr lang="en-US" altLang="ko-KR" sz="12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   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분석과정 </a:t>
            </a: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(Linear regression, logistic regression, SVMs, Decision tree)</a:t>
            </a:r>
          </a:p>
          <a:p>
            <a:pPr>
              <a:lnSpc>
                <a:spcPct val="150000"/>
              </a:lnSpc>
            </a:pPr>
            <a:r>
              <a:rPr 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6 Bold" pitchFamily="34" charset="0"/>
              </a:rPr>
              <a:t>   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6 Bold" pitchFamily="34" charset="0"/>
              </a:rPr>
              <a:t>분석결과</a:t>
            </a:r>
            <a:endParaRPr lang="en-US" sz="1200" kern="0" spc="-67" dirty="0">
              <a:solidFill>
                <a:srgbClr val="26272A"/>
              </a:solidFill>
              <a:latin typeface="S-Core Dream 6 Bold" pitchFamily="34" charset="0"/>
              <a:cs typeface="S-Core Dream 6 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kern="0" spc="-67" dirty="0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오존분석</a:t>
            </a:r>
            <a:endParaRPr lang="en-US" sz="1200" kern="0" spc="-67" dirty="0">
              <a:solidFill>
                <a:srgbClr val="26272A"/>
              </a:solidFill>
              <a:latin typeface="S-Core Dream 6 Bold" pitchFamily="34" charset="0"/>
              <a:cs typeface="S-Core Dream 6 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kern="0" spc="-67" dirty="0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   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분석과정 </a:t>
            </a: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(logistic regression, SVMs, Decision tree)</a:t>
            </a:r>
          </a:p>
          <a:p>
            <a:pPr>
              <a:lnSpc>
                <a:spcPct val="150000"/>
              </a:lnSpc>
            </a:pP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6 Bold" pitchFamily="34" charset="0"/>
              </a:rPr>
              <a:t>   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6 Bold" pitchFamily="34" charset="0"/>
              </a:rPr>
              <a:t>분석결과</a:t>
            </a:r>
            <a:endParaRPr lang="en-US" altLang="ko-KR" sz="1200" kern="0" spc="-67" dirty="0">
              <a:solidFill>
                <a:srgbClr val="26272A"/>
              </a:solidFill>
              <a:latin typeface="S-Core Dream 6 Bold" pitchFamily="34" charset="0"/>
              <a:cs typeface="S-Core Dream 6 Bold" pitchFamily="34" charset="0"/>
            </a:endParaRPr>
          </a:p>
          <a:p>
            <a:pPr>
              <a:lnSpc>
                <a:spcPct val="150000"/>
              </a:lnSpc>
            </a:pPr>
            <a:endParaRPr lang="en-US" sz="1200" kern="0" spc="-67" dirty="0">
              <a:solidFill>
                <a:srgbClr val="26272A"/>
              </a:solidFill>
              <a:latin typeface="S-Core Dream 6 Bold" pitchFamily="34" charset="0"/>
              <a:cs typeface="S-Core Dream 6 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kern="0" spc="-67" dirty="0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03.</a:t>
            </a:r>
            <a:r>
              <a:rPr lang="en-US" sz="16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ko-KR" altLang="en-US" sz="16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분석 활용</a:t>
            </a:r>
            <a:endParaRPr lang="en-US" altLang="ko-KR" sz="16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기대효과</a:t>
            </a:r>
            <a:endParaRPr lang="en-US" altLang="ko-KR" sz="12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한계점 및 추후 개선점</a:t>
            </a:r>
            <a:endParaRPr lang="en-US" altLang="ko-KR" sz="12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 </a:t>
            </a:r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결과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52D510-2841-4E93-B4CB-D5C732944FD3}"/>
              </a:ext>
            </a:extLst>
          </p:cNvPr>
          <p:cNvSpPr txBox="1"/>
          <p:nvPr/>
        </p:nvSpPr>
        <p:spPr>
          <a:xfrm>
            <a:off x="1402671" y="2530136"/>
            <a:ext cx="73507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Decision Tree </a:t>
            </a:r>
            <a:r>
              <a:rPr lang="ko-KR" altLang="en-US" dirty="0"/>
              <a:t>정확도 </a:t>
            </a:r>
            <a:r>
              <a:rPr lang="en-US" altLang="ko-KR" dirty="0"/>
              <a:t>: 0.78</a:t>
            </a:r>
          </a:p>
          <a:p>
            <a:r>
              <a:rPr lang="en-US" altLang="ko-KR" dirty="0"/>
              <a:t>SVM(</a:t>
            </a:r>
            <a:r>
              <a:rPr lang="en-US" altLang="ko-KR" dirty="0" err="1"/>
              <a:t>StandardScaler</a:t>
            </a:r>
            <a:r>
              <a:rPr lang="en-US" altLang="ko-KR" dirty="0"/>
              <a:t>) </a:t>
            </a:r>
            <a:r>
              <a:rPr lang="ko-KR" altLang="en-US" dirty="0"/>
              <a:t>정확도 </a:t>
            </a:r>
            <a:r>
              <a:rPr lang="en-US" altLang="ko-KR" dirty="0"/>
              <a:t>: 0.81</a:t>
            </a:r>
          </a:p>
          <a:p>
            <a:r>
              <a:rPr lang="en-US" altLang="ko-KR" dirty="0"/>
              <a:t>SVM(</a:t>
            </a:r>
            <a:r>
              <a:rPr lang="en-US" altLang="ko-KR" dirty="0" err="1"/>
              <a:t>MinMaxScaler</a:t>
            </a:r>
            <a:r>
              <a:rPr lang="en-US" altLang="ko-KR" dirty="0"/>
              <a:t>) </a:t>
            </a:r>
            <a:r>
              <a:rPr lang="ko-KR" altLang="en-US" dirty="0"/>
              <a:t>정확도 </a:t>
            </a:r>
            <a:r>
              <a:rPr lang="en-US" altLang="ko-KR" dirty="0"/>
              <a:t>: 0.76</a:t>
            </a:r>
          </a:p>
          <a:p>
            <a:r>
              <a:rPr lang="en-US" altLang="ko-KR" dirty="0"/>
              <a:t>Linear Regression </a:t>
            </a:r>
            <a:r>
              <a:rPr lang="ko-KR" altLang="en-US" dirty="0"/>
              <a:t>정확도 </a:t>
            </a:r>
            <a:r>
              <a:rPr lang="en-US" altLang="ko-KR" dirty="0"/>
              <a:t>: 0.47</a:t>
            </a:r>
          </a:p>
          <a:p>
            <a:r>
              <a:rPr lang="en-US" altLang="ko-KR" dirty="0"/>
              <a:t>Logistic Regression </a:t>
            </a:r>
            <a:r>
              <a:rPr lang="ko-KR" altLang="en-US" dirty="0"/>
              <a:t>정확도 </a:t>
            </a:r>
            <a:r>
              <a:rPr lang="en-US" altLang="ko-KR" dirty="0"/>
              <a:t>: 0.74</a:t>
            </a:r>
          </a:p>
          <a:p>
            <a:endParaRPr lang="en-US" altLang="ko-KR" dirty="0"/>
          </a:p>
          <a:p>
            <a:r>
              <a:rPr lang="en-US" altLang="ko-KR" dirty="0"/>
              <a:t>SVM(</a:t>
            </a:r>
            <a:r>
              <a:rPr lang="en-US" altLang="ko-KR" dirty="0" err="1"/>
              <a:t>StandardScaler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Decision Tree &gt; SVM(</a:t>
            </a:r>
            <a:r>
              <a:rPr lang="en-US" altLang="ko-KR" dirty="0" err="1"/>
              <a:t>MinMaxScaler</a:t>
            </a:r>
            <a:r>
              <a:rPr lang="en-US" altLang="ko-KR" dirty="0"/>
              <a:t>) &gt; Logistic Regression &gt; </a:t>
            </a:r>
            <a:r>
              <a:rPr lang="en-US" altLang="ko-KR" dirty="0" err="1"/>
              <a:t>Lienar</a:t>
            </a:r>
            <a:r>
              <a:rPr lang="en-US" altLang="ko-KR" dirty="0"/>
              <a:t> Regression </a:t>
            </a:r>
            <a:r>
              <a:rPr lang="ko-KR" altLang="en-US" dirty="0"/>
              <a:t>순으로 적합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8258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5315" y="-2482471"/>
            <a:ext cx="6270375" cy="9843053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9542" y="2109913"/>
            <a:ext cx="897778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ECE0BBF7-7712-476C-A795-C9685BD7D4A0}"/>
              </a:ext>
            </a:extLst>
          </p:cNvPr>
          <p:cNvSpPr txBox="1"/>
          <p:nvPr/>
        </p:nvSpPr>
        <p:spPr>
          <a:xfrm>
            <a:off x="1468747" y="2629164"/>
            <a:ext cx="8349487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34" kern="0" spc="-67" dirty="0">
                <a:solidFill>
                  <a:srgbClr val="26272A"/>
                </a:solidFill>
                <a:latin typeface="S-Core Dream 4 Regular" pitchFamily="34" charset="0"/>
              </a:rPr>
              <a:t>대기오염 분석</a:t>
            </a:r>
            <a:r>
              <a:rPr lang="en-US" altLang="ko-KR" sz="5334" kern="0" spc="-67" dirty="0">
                <a:solidFill>
                  <a:srgbClr val="26272A"/>
                </a:solidFill>
                <a:latin typeface="S-Core Dream 4 Regular" pitchFamily="34" charset="0"/>
              </a:rPr>
              <a:t>_</a:t>
            </a:r>
            <a:r>
              <a:rPr lang="ko-KR" altLang="en-US" sz="5334" kern="0" spc="-67" dirty="0">
                <a:solidFill>
                  <a:srgbClr val="26272A"/>
                </a:solidFill>
                <a:latin typeface="S-Core Dream 4 Regular" pitchFamily="34" charset="0"/>
              </a:rPr>
              <a:t>오존</a:t>
            </a:r>
            <a:endParaRPr lang="en-US" sz="5334" dirty="0"/>
          </a:p>
        </p:txBody>
      </p:sp>
    </p:spTree>
    <p:extLst>
      <p:ext uri="{BB962C8B-B14F-4D97-AF65-F5344CB8AC3E}">
        <p14:creationId xmlns:p14="http://schemas.microsoft.com/office/powerpoint/2010/main" val="127179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BA6D5A-B5FC-2E55-4A1E-D4E93808B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955800"/>
            <a:ext cx="4883150" cy="3365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0581C5-FA6D-3FC2-3A9D-EEC7D29B3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3" y="2228850"/>
            <a:ext cx="5162550" cy="28194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A8C406C-1194-E469-AA03-52970B7DBCF0}"/>
              </a:ext>
            </a:extLst>
          </p:cNvPr>
          <p:cNvSpPr/>
          <p:nvPr/>
        </p:nvSpPr>
        <p:spPr>
          <a:xfrm>
            <a:off x="6445250" y="3378200"/>
            <a:ext cx="4883150" cy="355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38C1BF1-3E36-4287-96E3-0F498088BEEF}"/>
              </a:ext>
            </a:extLst>
          </p:cNvPr>
          <p:cNvSpPr txBox="1"/>
          <p:nvPr/>
        </p:nvSpPr>
        <p:spPr>
          <a:xfrm>
            <a:off x="355600" y="313022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오존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_Decision Tree</a:t>
            </a:r>
            <a:endParaRPr lang="en-US" sz="1200" dirty="0"/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BBE84D60-02E7-4F56-A8DC-6862ECB9524D}"/>
              </a:ext>
            </a:extLst>
          </p:cNvPr>
          <p:cNvGrpSpPr/>
          <p:nvPr/>
        </p:nvGrpSpPr>
        <p:grpSpPr>
          <a:xfrm>
            <a:off x="444495" y="969024"/>
            <a:ext cx="897778" cy="329143"/>
            <a:chOff x="6212304" y="3131979"/>
            <a:chExt cx="1346667" cy="493714"/>
          </a:xfrm>
        </p:grpSpPr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90C822A0-B34B-4090-A57B-5D6EBF7BE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313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오존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_Decision Tree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69D0E4F-FE3E-4674-B337-73071B6D4590}"/>
              </a:ext>
            </a:extLst>
          </p:cNvPr>
          <p:cNvSpPr txBox="1"/>
          <p:nvPr/>
        </p:nvSpPr>
        <p:spPr>
          <a:xfrm>
            <a:off x="9423458" y="1957158"/>
            <a:ext cx="2661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X_test</a:t>
            </a:r>
            <a:r>
              <a:rPr lang="en-US" altLang="ko-KR" sz="12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A358F3-871C-4699-B1E0-5A1979EDE967}"/>
              </a:ext>
            </a:extLst>
          </p:cNvPr>
          <p:cNvSpPr txBox="1"/>
          <p:nvPr/>
        </p:nvSpPr>
        <p:spPr>
          <a:xfrm>
            <a:off x="5185779" y="4989032"/>
            <a:ext cx="4082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Feature</a:t>
            </a:r>
            <a:r>
              <a:rPr lang="ko-KR" altLang="en-US" sz="1200" dirty="0"/>
              <a:t> </a:t>
            </a:r>
            <a:r>
              <a:rPr lang="en-US" altLang="ko-KR" sz="1200" dirty="0"/>
              <a:t>importance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중금속 </a:t>
            </a:r>
            <a:r>
              <a:rPr lang="en-US" altLang="ko-KR" sz="1200" dirty="0"/>
              <a:t>&gt; </a:t>
            </a:r>
            <a:r>
              <a:rPr lang="ko-KR" altLang="en-US" sz="1200" dirty="0"/>
              <a:t>기온 </a:t>
            </a:r>
            <a:r>
              <a:rPr lang="en-US" altLang="ko-KR" sz="1200" dirty="0"/>
              <a:t>&gt; </a:t>
            </a:r>
            <a:r>
              <a:rPr lang="ko-KR" altLang="en-US" sz="1200" dirty="0"/>
              <a:t>인구 수</a:t>
            </a:r>
            <a:r>
              <a:rPr lang="en-US" altLang="ko-KR" sz="1200" dirty="0"/>
              <a:t> &gt; </a:t>
            </a:r>
            <a:r>
              <a:rPr lang="ko-KR" altLang="en-US" sz="1200" dirty="0"/>
              <a:t>교통량 </a:t>
            </a:r>
            <a:r>
              <a:rPr lang="en-US" altLang="ko-KR" sz="1200" dirty="0"/>
              <a:t>&gt; </a:t>
            </a:r>
            <a:r>
              <a:rPr lang="ko-KR" altLang="en-US" sz="1200" dirty="0"/>
              <a:t>강수량 </a:t>
            </a:r>
            <a:r>
              <a:rPr lang="en-US" altLang="ko-KR" sz="1200" dirty="0"/>
              <a:t>&gt; </a:t>
            </a:r>
            <a:r>
              <a:rPr lang="ko-KR" altLang="en-US" sz="1200" dirty="0"/>
              <a:t>풍향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054F8A-28F6-48DA-8B46-DBB9E639C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078" y="2301360"/>
            <a:ext cx="2829720" cy="42264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2FCDD4-3D4F-4078-9AD1-77B024A40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0089" y="5899150"/>
            <a:ext cx="1828800" cy="6286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BA86B2-E4BA-424F-8F1F-0AC5B214B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2592" y="2301360"/>
            <a:ext cx="4039279" cy="25803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863D65-B6A6-4C4D-9FAA-C236426B8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723" y="3026900"/>
            <a:ext cx="4757152" cy="27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57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C073EE-B475-0194-9571-8D2FEFF2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93" y="2189773"/>
            <a:ext cx="3583598" cy="27738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3F1F19-0954-AB9C-14E9-E54583A10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17"/>
          <a:stretch/>
        </p:blipFill>
        <p:spPr>
          <a:xfrm>
            <a:off x="4106616" y="2480434"/>
            <a:ext cx="3184134" cy="24832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956B29-4266-DE30-5BFD-238E04719238}"/>
              </a:ext>
            </a:extLst>
          </p:cNvPr>
          <p:cNvSpPr/>
          <p:nvPr/>
        </p:nvSpPr>
        <p:spPr>
          <a:xfrm>
            <a:off x="4123401" y="2948520"/>
            <a:ext cx="3184134" cy="1905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2BA6F5F8-7644-4251-A481-7D5B527EA81A}"/>
              </a:ext>
            </a:extLst>
          </p:cNvPr>
          <p:cNvSpPr txBox="1"/>
          <p:nvPr/>
        </p:nvSpPr>
        <p:spPr>
          <a:xfrm>
            <a:off x="298450" y="30274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오존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_SVM</a:t>
            </a:r>
            <a:endParaRPr lang="en-US" sz="1200" dirty="0"/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54F37279-FFF0-4198-8DDA-0F8ADA6EE780}"/>
              </a:ext>
            </a:extLst>
          </p:cNvPr>
          <p:cNvGrpSpPr/>
          <p:nvPr/>
        </p:nvGrpSpPr>
        <p:grpSpPr>
          <a:xfrm>
            <a:off x="389311" y="856843"/>
            <a:ext cx="897778" cy="329143"/>
            <a:chOff x="6212304" y="3131979"/>
            <a:chExt cx="1346667" cy="493714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E4AF01BB-9E3A-44AF-9C5C-49375FE23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265A588-0D6C-40B1-8732-5888DA547242}"/>
              </a:ext>
            </a:extLst>
          </p:cNvPr>
          <p:cNvSpPr txBox="1"/>
          <p:nvPr/>
        </p:nvSpPr>
        <p:spPr>
          <a:xfrm>
            <a:off x="480793" y="1824688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StandardSclaer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3269CE-102C-4B3F-BA75-C669BCAA97BD}"/>
              </a:ext>
            </a:extLst>
          </p:cNvPr>
          <p:cNvSpPr txBox="1"/>
          <p:nvPr/>
        </p:nvSpPr>
        <p:spPr>
          <a:xfrm>
            <a:off x="7827488" y="39706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MinMaxSclaer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A6992F-10E9-4C36-B2D8-2254E666B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144" y="752829"/>
            <a:ext cx="3608844" cy="2891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0A7EA0-3CD2-4D56-AF25-F2C6B1CB0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7488" y="3722050"/>
            <a:ext cx="3432175" cy="288824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141679-A236-4264-A61E-12413A43082C}"/>
              </a:ext>
            </a:extLst>
          </p:cNvPr>
          <p:cNvSpPr/>
          <p:nvPr/>
        </p:nvSpPr>
        <p:spPr>
          <a:xfrm>
            <a:off x="7707930" y="5921127"/>
            <a:ext cx="3432175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51081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오존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_SVM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9F34B0B-C49C-4CFD-866A-E67D574D61E5}"/>
              </a:ext>
            </a:extLst>
          </p:cNvPr>
          <p:cNvSpPr txBox="1"/>
          <p:nvPr/>
        </p:nvSpPr>
        <p:spPr>
          <a:xfrm>
            <a:off x="5426471" y="1941632"/>
            <a:ext cx="3273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StandardScaler</a:t>
            </a:r>
            <a:r>
              <a:rPr lang="en-US" altLang="ko-KR" sz="1200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5D3CC0-3391-45AA-9D57-B907B386476A}"/>
              </a:ext>
            </a:extLst>
          </p:cNvPr>
          <p:cNvSpPr txBox="1"/>
          <p:nvPr/>
        </p:nvSpPr>
        <p:spPr>
          <a:xfrm>
            <a:off x="8715239" y="1948559"/>
            <a:ext cx="346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MinMaxScaler</a:t>
            </a:r>
            <a:r>
              <a:rPr lang="en-US" altLang="ko-KR" sz="1200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5E5FDD-2AF9-495E-BDC4-531C4688E4CB}"/>
              </a:ext>
            </a:extLst>
          </p:cNvPr>
          <p:cNvSpPr txBox="1"/>
          <p:nvPr/>
        </p:nvSpPr>
        <p:spPr>
          <a:xfrm>
            <a:off x="1335569" y="2379792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StandardScaler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E0876D-E2E8-49FB-8D40-DE4A18F08B03}"/>
              </a:ext>
            </a:extLst>
          </p:cNvPr>
          <p:cNvSpPr txBox="1"/>
          <p:nvPr/>
        </p:nvSpPr>
        <p:spPr>
          <a:xfrm>
            <a:off x="1335569" y="3543941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MinMaxScaler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D8178F-093F-4C6D-9B34-73747C3B000A}"/>
              </a:ext>
            </a:extLst>
          </p:cNvPr>
          <p:cNvSpPr txBox="1"/>
          <p:nvPr/>
        </p:nvSpPr>
        <p:spPr>
          <a:xfrm>
            <a:off x="1345126" y="4940454"/>
            <a:ext cx="3610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StandardScaler</a:t>
            </a:r>
            <a:r>
              <a:rPr lang="ko-KR" altLang="en-US" sz="1200" dirty="0"/>
              <a:t>가 </a:t>
            </a:r>
            <a:r>
              <a:rPr lang="en-US" altLang="ko-KR" sz="1200" dirty="0" err="1"/>
              <a:t>MinMaxScaler</a:t>
            </a:r>
            <a:r>
              <a:rPr lang="ko-KR" altLang="en-US" sz="1200" dirty="0"/>
              <a:t>보다 정확도가 더 높음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E65FE7-8472-4878-8709-A300DDB66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471" y="2290901"/>
            <a:ext cx="2952750" cy="44069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6F3871-3B34-48F2-B419-92FA0C00B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5569" y="2683401"/>
            <a:ext cx="3610831" cy="8339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634BDE-9CAC-4B5A-A7E6-E00F78A41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9729" y="2267053"/>
            <a:ext cx="2952750" cy="44546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B83F997-0C92-47EA-84A5-0DF84792DA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5569" y="3908082"/>
            <a:ext cx="3610831" cy="83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42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오존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_Logistic</a:t>
            </a:r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 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Regression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D7F9720-56FE-42B0-8E1E-046E29061132}"/>
              </a:ext>
            </a:extLst>
          </p:cNvPr>
          <p:cNvSpPr txBox="1"/>
          <p:nvPr/>
        </p:nvSpPr>
        <p:spPr>
          <a:xfrm>
            <a:off x="8635906" y="1811856"/>
            <a:ext cx="234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</a:t>
            </a:r>
            <a:endParaRPr lang="en-US" altLang="ko-KR" sz="12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797847A-F32B-4E5F-86BC-2D8226AE1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954" y="5828290"/>
            <a:ext cx="3406619" cy="7800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9A1D68F-A670-4790-AFBD-CDE7E4CD1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804" y="2105131"/>
            <a:ext cx="2978632" cy="4503179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BD07A2A-1990-45A6-ABBB-9AC675445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5716" y="2379792"/>
            <a:ext cx="3822511" cy="29832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150E79-A32C-4073-B724-0875BBD0DB64}"/>
              </a:ext>
            </a:extLst>
          </p:cNvPr>
          <p:cNvSpPr/>
          <p:nvPr/>
        </p:nvSpPr>
        <p:spPr>
          <a:xfrm>
            <a:off x="2660000" y="3200711"/>
            <a:ext cx="3953942" cy="35257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5F1D5F-9773-5B12-83A0-F9270BB9B4CA}"/>
              </a:ext>
            </a:extLst>
          </p:cNvPr>
          <p:cNvSpPr txBox="1"/>
          <p:nvPr/>
        </p:nvSpPr>
        <p:spPr>
          <a:xfrm>
            <a:off x="570397" y="5953099"/>
            <a:ext cx="3953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회귀계수</a:t>
            </a:r>
            <a:r>
              <a:rPr lang="en-US" altLang="ko-KR" sz="1200" dirty="0"/>
              <a:t>: [[-0.     0.005 -0.001 -0.    -0.     0.     0.001  0.007  0.005  0.002]]  </a:t>
            </a:r>
            <a:r>
              <a:rPr lang="ko-KR" altLang="en-US" sz="1200" dirty="0" err="1"/>
              <a:t>상수항</a:t>
            </a:r>
            <a:r>
              <a:rPr lang="en-US" altLang="ko-KR" sz="1200" dirty="0"/>
              <a:t>: [0.]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39798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오존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 </a:t>
            </a:r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결과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5B62DC1-4CB1-44B5-8EA1-95E04738BC74}"/>
              </a:ext>
            </a:extLst>
          </p:cNvPr>
          <p:cNvSpPr txBox="1"/>
          <p:nvPr/>
        </p:nvSpPr>
        <p:spPr>
          <a:xfrm>
            <a:off x="1402671" y="2530136"/>
            <a:ext cx="7350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Decision Tree </a:t>
            </a:r>
            <a:r>
              <a:rPr lang="ko-KR" altLang="en-US" dirty="0"/>
              <a:t>정확도 </a:t>
            </a:r>
            <a:r>
              <a:rPr lang="en-US" altLang="ko-KR" dirty="0"/>
              <a:t>: 0.79</a:t>
            </a:r>
          </a:p>
          <a:p>
            <a:r>
              <a:rPr lang="en-US" altLang="ko-KR" dirty="0"/>
              <a:t>SVM(</a:t>
            </a:r>
            <a:r>
              <a:rPr lang="en-US" altLang="ko-KR" dirty="0" err="1"/>
              <a:t>StandardScaler</a:t>
            </a:r>
            <a:r>
              <a:rPr lang="en-US" altLang="ko-KR" dirty="0"/>
              <a:t>) </a:t>
            </a:r>
            <a:r>
              <a:rPr lang="ko-KR" altLang="en-US" dirty="0"/>
              <a:t>정확도 </a:t>
            </a:r>
            <a:r>
              <a:rPr lang="en-US" altLang="ko-KR" dirty="0"/>
              <a:t>: 0.78</a:t>
            </a:r>
          </a:p>
          <a:p>
            <a:r>
              <a:rPr lang="en-US" altLang="ko-KR" dirty="0"/>
              <a:t>SVM(</a:t>
            </a:r>
            <a:r>
              <a:rPr lang="en-US" altLang="ko-KR" dirty="0" err="1"/>
              <a:t>MinMaxScaler</a:t>
            </a:r>
            <a:r>
              <a:rPr lang="en-US" altLang="ko-KR" dirty="0"/>
              <a:t>) </a:t>
            </a:r>
            <a:r>
              <a:rPr lang="ko-KR" altLang="en-US" dirty="0"/>
              <a:t>정확도 </a:t>
            </a:r>
            <a:r>
              <a:rPr lang="en-US" altLang="ko-KR" dirty="0"/>
              <a:t>: 0.76</a:t>
            </a:r>
          </a:p>
          <a:p>
            <a:r>
              <a:rPr lang="en-US" altLang="ko-KR" dirty="0"/>
              <a:t>Logistic Regression </a:t>
            </a:r>
            <a:r>
              <a:rPr lang="ko-KR" altLang="en-US" dirty="0"/>
              <a:t>정확도 </a:t>
            </a:r>
            <a:r>
              <a:rPr lang="en-US" altLang="ko-KR" dirty="0"/>
              <a:t>: 0.67</a:t>
            </a:r>
          </a:p>
          <a:p>
            <a:endParaRPr lang="en-US" altLang="ko-KR" dirty="0"/>
          </a:p>
          <a:p>
            <a:r>
              <a:rPr lang="en-US" altLang="ko-KR" dirty="0"/>
              <a:t>SVM(</a:t>
            </a:r>
            <a:r>
              <a:rPr lang="en-US" altLang="ko-KR" dirty="0" err="1"/>
              <a:t>StandardScaler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SVM(</a:t>
            </a:r>
            <a:r>
              <a:rPr lang="en-US" altLang="ko-KR" dirty="0" err="1"/>
              <a:t>MinMaxSacler</a:t>
            </a:r>
            <a:r>
              <a:rPr lang="en-US" altLang="ko-KR" dirty="0"/>
              <a:t>) &gt;</a:t>
            </a:r>
            <a:r>
              <a:rPr lang="ko-KR" altLang="en-US" dirty="0"/>
              <a:t> </a:t>
            </a:r>
            <a:r>
              <a:rPr lang="en-US" altLang="ko-KR" dirty="0"/>
              <a:t>Decision Tree &gt; Logistic Regression </a:t>
            </a:r>
            <a:r>
              <a:rPr lang="ko-KR" altLang="en-US" dirty="0"/>
              <a:t>순으로 적합</a:t>
            </a:r>
          </a:p>
        </p:txBody>
      </p:sp>
    </p:spTree>
    <p:extLst>
      <p:ext uri="{BB962C8B-B14F-4D97-AF65-F5344CB8AC3E}">
        <p14:creationId xmlns:p14="http://schemas.microsoft.com/office/powerpoint/2010/main" val="418606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5315" y="-2482471"/>
            <a:ext cx="6270375" cy="9843053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9542" y="2109913"/>
            <a:ext cx="897778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ECE0BBF7-7712-476C-A795-C9685BD7D4A0}"/>
              </a:ext>
            </a:extLst>
          </p:cNvPr>
          <p:cNvSpPr txBox="1"/>
          <p:nvPr/>
        </p:nvSpPr>
        <p:spPr>
          <a:xfrm>
            <a:off x="1468747" y="2629164"/>
            <a:ext cx="8349487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34" kern="0" spc="-67" dirty="0">
                <a:solidFill>
                  <a:srgbClr val="26272A"/>
                </a:solidFill>
                <a:latin typeface="S-Core Dream 4 Regular" pitchFamily="34" charset="0"/>
              </a:rPr>
              <a:t>분석 활용</a:t>
            </a:r>
            <a:endParaRPr lang="en-US" sz="5334" dirty="0"/>
          </a:p>
        </p:txBody>
      </p:sp>
    </p:spTree>
    <p:extLst>
      <p:ext uri="{BB962C8B-B14F-4D97-AF65-F5344CB8AC3E}">
        <p14:creationId xmlns:p14="http://schemas.microsoft.com/office/powerpoint/2010/main" val="3606719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4">
            <a:extLst>
              <a:ext uri="{FF2B5EF4-FFF2-40B4-BE49-F238E27FC236}">
                <a16:creationId xmlns:a16="http://schemas.microsoft.com/office/drawing/2014/main" id="{3880CBFF-A81E-62EB-83CB-588E5BBB2E33}"/>
              </a:ext>
            </a:extLst>
          </p:cNvPr>
          <p:cNvSpPr txBox="1"/>
          <p:nvPr/>
        </p:nvSpPr>
        <p:spPr>
          <a:xfrm>
            <a:off x="680838" y="1465674"/>
            <a:ext cx="10495162" cy="3046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33" dirty="0"/>
              <a:t>1. </a:t>
            </a:r>
            <a:r>
              <a:rPr lang="ko-KR" altLang="en-US" sz="2133" dirty="0"/>
              <a:t>수도권에 가까울 수록 미세먼지</a:t>
            </a:r>
            <a:r>
              <a:rPr lang="en-US" altLang="ko-KR" sz="2133" dirty="0"/>
              <a:t>, </a:t>
            </a:r>
            <a:r>
              <a:rPr lang="ko-KR" altLang="en-US" sz="2133" dirty="0"/>
              <a:t>오존농도가 높은 것으로 보아 미세먼지</a:t>
            </a:r>
            <a:r>
              <a:rPr lang="en-US" altLang="ko-KR" sz="2133" dirty="0"/>
              <a:t>, </a:t>
            </a:r>
            <a:r>
              <a:rPr lang="ko-KR" altLang="en-US" sz="2133" dirty="0"/>
              <a:t>오존을 줄이기 위해서는 아파트와 같은 밀집된 공간을 줄이고 다른 지역을 홍보해 인구 밀집을 분산시키는 방안이 필요</a:t>
            </a:r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/>
              <a:t>2. </a:t>
            </a:r>
            <a:r>
              <a:rPr lang="ko-KR" altLang="en-US" sz="2133" dirty="0"/>
              <a:t>우리나라의 미세먼지는 북서풍의 영향을 많이 받는 것으로 보아 중국의 영향이 크기 때문에 이에 대한 대책이 필요</a:t>
            </a:r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/>
              <a:t>3. </a:t>
            </a:r>
            <a:r>
              <a:rPr lang="ko-KR" altLang="en-US" sz="2133" dirty="0"/>
              <a:t>더 많은 </a:t>
            </a:r>
            <a:r>
              <a:rPr lang="en-US" altLang="ko-KR" sz="2133" dirty="0"/>
              <a:t>X</a:t>
            </a:r>
            <a:r>
              <a:rPr lang="ko-KR" altLang="en-US" sz="2133" dirty="0"/>
              <a:t>변수나 새로운 </a:t>
            </a:r>
            <a:r>
              <a:rPr lang="en-US" altLang="ko-KR" sz="2133" dirty="0"/>
              <a:t>y</a:t>
            </a:r>
            <a:r>
              <a:rPr lang="ko-KR" altLang="en-US" sz="2133" dirty="0"/>
              <a:t>변수를 추가해 데이터분석을 한다면 또 다른 대기오염의 영향을 주는 다른 요인 또한 파악하고 개선해 나갈 수 있을 것</a:t>
            </a:r>
            <a:endParaRPr lang="en-US" altLang="ko-KR" sz="2133" dirty="0"/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C6402813-4A53-4736-BAC0-AE55344B0761}"/>
              </a:ext>
            </a:extLst>
          </p:cNvPr>
          <p:cNvSpPr txBox="1"/>
          <p:nvPr/>
        </p:nvSpPr>
        <p:spPr>
          <a:xfrm>
            <a:off x="234777" y="427759"/>
            <a:ext cx="586122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/>
              <a:t>기대효과</a:t>
            </a:r>
            <a:endParaRPr lang="en-US" sz="3000" dirty="0"/>
          </a:p>
        </p:txBody>
      </p: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7D0CF90B-6D96-4786-A2D0-6F042B8D41A0}"/>
              </a:ext>
            </a:extLst>
          </p:cNvPr>
          <p:cNvGrpSpPr/>
          <p:nvPr/>
        </p:nvGrpSpPr>
        <p:grpSpPr>
          <a:xfrm>
            <a:off x="234777" y="889000"/>
            <a:ext cx="1797223" cy="329143"/>
            <a:chOff x="2279312" y="3164870"/>
            <a:chExt cx="1346667" cy="493714"/>
          </a:xfrm>
        </p:grpSpPr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845CE0C4-5218-4F2D-B738-C4D0124AD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958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5315" y="-2482471"/>
            <a:ext cx="6270375" cy="9843053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9542" y="2109913"/>
            <a:ext cx="897778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ECE0BBF7-7712-476C-A795-C9685BD7D4A0}"/>
              </a:ext>
            </a:extLst>
          </p:cNvPr>
          <p:cNvSpPr txBox="1"/>
          <p:nvPr/>
        </p:nvSpPr>
        <p:spPr>
          <a:xfrm>
            <a:off x="1468747" y="2629164"/>
            <a:ext cx="8349487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334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Intro</a:t>
            </a:r>
            <a:endParaRPr lang="en-US" sz="5334" dirty="0"/>
          </a:p>
        </p:txBody>
      </p:sp>
    </p:spTree>
    <p:extLst>
      <p:ext uri="{BB962C8B-B14F-4D97-AF65-F5344CB8AC3E}">
        <p14:creationId xmlns:p14="http://schemas.microsoft.com/office/powerpoint/2010/main" val="530428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4">
            <a:extLst>
              <a:ext uri="{FF2B5EF4-FFF2-40B4-BE49-F238E27FC236}">
                <a16:creationId xmlns:a16="http://schemas.microsoft.com/office/drawing/2014/main" id="{C8DEDAD4-CD4F-1801-AFC7-145361D38E41}"/>
              </a:ext>
            </a:extLst>
          </p:cNvPr>
          <p:cNvSpPr txBox="1"/>
          <p:nvPr/>
        </p:nvSpPr>
        <p:spPr>
          <a:xfrm>
            <a:off x="680838" y="1465674"/>
            <a:ext cx="10495162" cy="27150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17" indent="-342917">
              <a:buAutoNum type="arabicPeriod"/>
            </a:pPr>
            <a:r>
              <a:rPr lang="ko-KR" altLang="en-US" sz="2130" dirty="0"/>
              <a:t>모델링 할 때 </a:t>
            </a:r>
            <a:r>
              <a:rPr lang="en-US" altLang="ko-KR" sz="2130" dirty="0"/>
              <a:t>y</a:t>
            </a:r>
            <a:r>
              <a:rPr lang="ko-KR" altLang="en-US" sz="2130" dirty="0"/>
              <a:t> </a:t>
            </a:r>
            <a:r>
              <a:rPr lang="en-US" altLang="ko-KR" sz="2130" dirty="0"/>
              <a:t>targe</a:t>
            </a:r>
            <a:r>
              <a:rPr lang="ko-KR" altLang="en-US" sz="2130" dirty="0"/>
              <a:t>으로 </a:t>
            </a:r>
            <a:r>
              <a:rPr lang="en-US" altLang="ko-KR" sz="2130" dirty="0"/>
              <a:t>continuous value</a:t>
            </a:r>
            <a:r>
              <a:rPr lang="ko-KR" altLang="en-US" sz="2130" dirty="0"/>
              <a:t>를 다루기 쉽지 않아 평균값으로 대체한 점에서 데이터의 손실이 이루어질 수 있음</a:t>
            </a:r>
            <a:endParaRPr lang="en-US" altLang="ko-KR" sz="2130" dirty="0"/>
          </a:p>
          <a:p>
            <a:r>
              <a:rPr lang="en-US" altLang="ko-KR" sz="2130" dirty="0"/>
              <a:t>  -&gt; continuous value</a:t>
            </a:r>
            <a:r>
              <a:rPr lang="ko-KR" altLang="en-US" sz="2130" dirty="0"/>
              <a:t>에 관한 새로운 모델 이용</a:t>
            </a:r>
            <a:endParaRPr lang="en-US" altLang="ko-KR" sz="2130" dirty="0"/>
          </a:p>
          <a:p>
            <a:pPr marL="342917" indent="-342917">
              <a:buAutoNum type="arabicPeriod"/>
            </a:pPr>
            <a:endParaRPr lang="en-US" altLang="ko-KR" sz="2130" dirty="0"/>
          </a:p>
          <a:p>
            <a:pPr marL="342917" indent="-342917">
              <a:buAutoNum type="arabicPeriod"/>
            </a:pPr>
            <a:r>
              <a:rPr lang="ko-KR" altLang="en-US" sz="2130" dirty="0"/>
              <a:t>전국 </a:t>
            </a:r>
            <a:r>
              <a:rPr lang="ko-KR" altLang="en-US" sz="2130" dirty="0" err="1"/>
              <a:t>시군구의</a:t>
            </a:r>
            <a:r>
              <a:rPr lang="ko-KR" altLang="en-US" sz="2130" dirty="0"/>
              <a:t> 데이터 수가 </a:t>
            </a:r>
            <a:r>
              <a:rPr lang="en-US" altLang="ko-KR" sz="2130" dirty="0"/>
              <a:t>229</a:t>
            </a:r>
            <a:r>
              <a:rPr lang="ko-KR" altLang="en-US" sz="2130" dirty="0"/>
              <a:t>개라 </a:t>
            </a:r>
            <a:r>
              <a:rPr lang="en-US" altLang="ko-KR" sz="2130" dirty="0"/>
              <a:t>train, test, validation </a:t>
            </a:r>
            <a:r>
              <a:rPr lang="ko-KR" altLang="en-US" sz="2130" dirty="0" err="1"/>
              <a:t>세개로</a:t>
            </a:r>
            <a:r>
              <a:rPr lang="ko-KR" altLang="en-US" sz="2130" dirty="0"/>
              <a:t> 나누었을 때</a:t>
            </a:r>
            <a:r>
              <a:rPr lang="en-US" altLang="ko-KR" sz="2130" dirty="0"/>
              <a:t>, test, validation </a:t>
            </a:r>
            <a:r>
              <a:rPr lang="ko-KR" altLang="en-US" sz="2130" dirty="0"/>
              <a:t>데이터가 상대적으로 적어서 충분치 못함</a:t>
            </a:r>
            <a:endParaRPr lang="en-US" altLang="ko-KR" sz="2130" dirty="0"/>
          </a:p>
          <a:p>
            <a:r>
              <a:rPr lang="en-US" altLang="ko-KR" sz="2130" dirty="0"/>
              <a:t>  -&gt; </a:t>
            </a:r>
            <a:r>
              <a:rPr lang="ko-KR" altLang="en-US" sz="2130" dirty="0" err="1"/>
              <a:t>시군구</a:t>
            </a:r>
            <a:r>
              <a:rPr lang="ko-KR" altLang="en-US" sz="2130" dirty="0"/>
              <a:t> </a:t>
            </a:r>
            <a:r>
              <a:rPr lang="en-US" altLang="ko-KR" sz="2130" dirty="0"/>
              <a:t>-&gt; </a:t>
            </a:r>
            <a:r>
              <a:rPr lang="ko-KR" altLang="en-US" sz="2130" dirty="0" err="1"/>
              <a:t>읍면동까지</a:t>
            </a:r>
            <a:r>
              <a:rPr lang="ko-KR" altLang="en-US" sz="2130" dirty="0"/>
              <a:t> 넓히기</a:t>
            </a:r>
            <a:endParaRPr lang="en-US" altLang="ko-KR" sz="2130" dirty="0"/>
          </a:p>
          <a:p>
            <a:pPr marL="342917" indent="-342917">
              <a:buAutoNum type="arabicPeriod"/>
            </a:pPr>
            <a:endParaRPr lang="en-US" altLang="ko-KR" sz="2133" dirty="0"/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4B04DA2E-ABDF-4A20-9175-51DEC5C360D2}"/>
              </a:ext>
            </a:extLst>
          </p:cNvPr>
          <p:cNvSpPr txBox="1"/>
          <p:nvPr/>
        </p:nvSpPr>
        <p:spPr>
          <a:xfrm>
            <a:off x="234777" y="427759"/>
            <a:ext cx="586122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/>
              <a:t>한계점 및 추후 개선점</a:t>
            </a:r>
            <a:endParaRPr lang="en-US" sz="3000" dirty="0"/>
          </a:p>
        </p:txBody>
      </p: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BE4831B1-366A-4DBD-89EF-AF822FE7800F}"/>
              </a:ext>
            </a:extLst>
          </p:cNvPr>
          <p:cNvGrpSpPr/>
          <p:nvPr/>
        </p:nvGrpSpPr>
        <p:grpSpPr>
          <a:xfrm>
            <a:off x="234777" y="889000"/>
            <a:ext cx="1797223" cy="329143"/>
            <a:chOff x="2279312" y="3164870"/>
            <a:chExt cx="1346667" cy="493714"/>
          </a:xfrm>
        </p:grpSpPr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BDF321EF-D603-47F3-B230-485FD8B20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4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4">
            <a:extLst>
              <a:ext uri="{FF2B5EF4-FFF2-40B4-BE49-F238E27FC236}">
                <a16:creationId xmlns:a16="http://schemas.microsoft.com/office/drawing/2014/main" id="{C8DEDAD4-CD4F-1801-AFC7-145361D38E41}"/>
              </a:ext>
            </a:extLst>
          </p:cNvPr>
          <p:cNvSpPr txBox="1"/>
          <p:nvPr/>
        </p:nvSpPr>
        <p:spPr>
          <a:xfrm>
            <a:off x="680838" y="1465674"/>
            <a:ext cx="10495162" cy="4205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33" dirty="0">
                <a:hlinkClick r:id="rId2"/>
              </a:rPr>
              <a:t>https://github.com/hsgalaxy-K/Dataminig</a:t>
            </a:r>
            <a:r>
              <a:rPr lang="en-US" altLang="ko-KR" sz="2133" dirty="0"/>
              <a:t> </a:t>
            </a:r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4B04DA2E-ABDF-4A20-9175-51DEC5C360D2}"/>
              </a:ext>
            </a:extLst>
          </p:cNvPr>
          <p:cNvSpPr txBox="1"/>
          <p:nvPr/>
        </p:nvSpPr>
        <p:spPr>
          <a:xfrm>
            <a:off x="234777" y="427759"/>
            <a:ext cx="586122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err="1"/>
              <a:t>Github</a:t>
            </a:r>
            <a:r>
              <a:rPr lang="en-US" sz="3000" dirty="0"/>
              <a:t> </a:t>
            </a:r>
            <a:r>
              <a:rPr lang="ko-KR" altLang="en-US" sz="3000" dirty="0"/>
              <a:t>주소</a:t>
            </a:r>
            <a:endParaRPr lang="en-US" sz="3000" dirty="0"/>
          </a:p>
        </p:txBody>
      </p: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BE4831B1-366A-4DBD-89EF-AF822FE7800F}"/>
              </a:ext>
            </a:extLst>
          </p:cNvPr>
          <p:cNvGrpSpPr/>
          <p:nvPr/>
        </p:nvGrpSpPr>
        <p:grpSpPr>
          <a:xfrm>
            <a:off x="234777" y="889000"/>
            <a:ext cx="1797223" cy="329143"/>
            <a:chOff x="2279312" y="3164870"/>
            <a:chExt cx="1346667" cy="493714"/>
          </a:xfrm>
        </p:grpSpPr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BDF321EF-D603-47F3-B230-485FD8B20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7" name="Object 14">
            <a:extLst>
              <a:ext uri="{FF2B5EF4-FFF2-40B4-BE49-F238E27FC236}">
                <a16:creationId xmlns:a16="http://schemas.microsoft.com/office/drawing/2014/main" id="{6551557D-7E43-419C-BE43-DC1A7D2371F7}"/>
              </a:ext>
            </a:extLst>
          </p:cNvPr>
          <p:cNvSpPr txBox="1"/>
          <p:nvPr/>
        </p:nvSpPr>
        <p:spPr>
          <a:xfrm>
            <a:off x="680838" y="3169027"/>
            <a:ext cx="10495162" cy="32612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두산백과 </a:t>
            </a:r>
            <a:r>
              <a:rPr lang="en-US" altLang="ko-KR" dirty="0"/>
              <a:t>– </a:t>
            </a:r>
            <a:r>
              <a:rPr lang="ko-KR" altLang="en-US" dirty="0"/>
              <a:t>미세먼지 </a:t>
            </a:r>
            <a:r>
              <a:rPr lang="en-US" altLang="ko-KR" dirty="0">
                <a:hlinkClick r:id="rId4"/>
              </a:rPr>
              <a:t>https://terms.naver.com/entry.naver?docId=1080596&amp;cid=40942&amp;categoryId=32412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두산백과 </a:t>
            </a:r>
            <a:r>
              <a:rPr lang="en-US" altLang="ko-KR" dirty="0"/>
              <a:t>– </a:t>
            </a:r>
            <a:r>
              <a:rPr lang="ko-KR" altLang="en-US" dirty="0"/>
              <a:t>오존 </a:t>
            </a:r>
            <a:r>
              <a:rPr lang="en-US" altLang="ko-KR" dirty="0">
                <a:hlinkClick r:id="rId5"/>
              </a:rPr>
              <a:t>https://terms.naver.com/entry.naver?docId=1128529&amp;cid=40942&amp;categoryId=32251</a:t>
            </a:r>
            <a:r>
              <a:rPr lang="en-US" altLang="ko-KR" dirty="0"/>
              <a:t> </a:t>
            </a:r>
          </a:p>
          <a:p>
            <a:pPr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오존 분석배경 </a:t>
            </a:r>
            <a:r>
              <a:rPr lang="en-US" altLang="ko-KR" kern="0" spc="0" dirty="0">
                <a:solidFill>
                  <a:srgbClr val="000000"/>
                </a:solidFill>
                <a:effectLst/>
                <a:hlinkClick r:id="rId6"/>
              </a:rPr>
              <a:t>h</a:t>
            </a:r>
            <a:r>
              <a:rPr lang="en-US" altLang="ko-KR" kern="0" dirty="0">
                <a:solidFill>
                  <a:srgbClr val="000000"/>
                </a:solidFill>
                <a:hlinkClick r:id="rId6"/>
              </a:rPr>
              <a:t>ttp://www.climate.go.kr/home/10_wiki/index.php/%EC%84%B1%EC%B8%B5%EA%B6%8C_%EC%98%A4%EC%A1%B4</a:t>
            </a:r>
            <a:r>
              <a:rPr lang="en-US" altLang="ko-KR" kern="0" dirty="0">
                <a:solidFill>
                  <a:srgbClr val="000000"/>
                </a:solidFill>
              </a:rPr>
              <a:t> </a:t>
            </a:r>
            <a:endParaRPr lang="en-US" altLang="ko-KR" kern="0" spc="0" dirty="0">
              <a:solidFill>
                <a:srgbClr val="000000"/>
              </a:solidFill>
              <a:effectLst/>
            </a:endParaRPr>
          </a:p>
          <a:p>
            <a:pPr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0" dirty="0">
                <a:solidFill>
                  <a:srgbClr val="000000"/>
                </a:solidFill>
                <a:hlinkClick r:id="rId7"/>
              </a:rPr>
              <a:t>https://blog.naver.com/momomo0505/221306912948</a:t>
            </a:r>
            <a:r>
              <a:rPr lang="en-US" altLang="ko-KR" kern="0" dirty="0">
                <a:solidFill>
                  <a:srgbClr val="000000"/>
                </a:solidFill>
              </a:rPr>
              <a:t> </a:t>
            </a:r>
          </a:p>
          <a:p>
            <a:pPr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미세먼지 분석배경</a:t>
            </a:r>
            <a:endParaRPr lang="en-US" altLang="ko-KR" kern="0" spc="0" dirty="0">
              <a:solidFill>
                <a:srgbClr val="000000"/>
              </a:solidFill>
              <a:effectLst/>
              <a:ea typeface="함초롬바탕" panose="02030604000101010101" pitchFamily="18" charset="-127"/>
            </a:endParaRPr>
          </a:p>
          <a:p>
            <a:pPr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0" dirty="0">
                <a:solidFill>
                  <a:srgbClr val="000000"/>
                </a:solidFill>
                <a:ea typeface="함초롬바탕" panose="02030604000101010101" pitchFamily="18" charset="-127"/>
                <a:hlinkClick r:id="rId8"/>
              </a:rPr>
              <a:t>https://www.yeongnam.com/web/view.php?key=20211129010003519</a:t>
            </a:r>
            <a:r>
              <a:rPr lang="en-US" altLang="ko-KR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 </a:t>
            </a:r>
            <a:endParaRPr lang="en-US" altLang="ko-KR" kern="0" spc="0" dirty="0">
              <a:solidFill>
                <a:srgbClr val="000000"/>
              </a:solidFill>
              <a:effectLst/>
              <a:ea typeface="함초롬바탕" panose="02030604000101010101" pitchFamily="18" charset="-127"/>
            </a:endParaRPr>
          </a:p>
        </p:txBody>
      </p:sp>
      <p:sp>
        <p:nvSpPr>
          <p:cNvPr id="8" name="Object 18">
            <a:extLst>
              <a:ext uri="{FF2B5EF4-FFF2-40B4-BE49-F238E27FC236}">
                <a16:creationId xmlns:a16="http://schemas.microsoft.com/office/drawing/2014/main" id="{1787250C-8E38-4D49-83F6-D97A565245F5}"/>
              </a:ext>
            </a:extLst>
          </p:cNvPr>
          <p:cNvSpPr txBox="1"/>
          <p:nvPr/>
        </p:nvSpPr>
        <p:spPr>
          <a:xfrm>
            <a:off x="234777" y="2218956"/>
            <a:ext cx="586122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/>
              <a:t>참고자료</a:t>
            </a:r>
            <a:endParaRPr lang="en-US" sz="3000" dirty="0"/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AECE29C7-FF52-4DFC-B115-3EC0225EBA66}"/>
              </a:ext>
            </a:extLst>
          </p:cNvPr>
          <p:cNvGrpSpPr/>
          <p:nvPr/>
        </p:nvGrpSpPr>
        <p:grpSpPr>
          <a:xfrm>
            <a:off x="234777" y="2680197"/>
            <a:ext cx="1797223" cy="329143"/>
            <a:chOff x="2279312" y="3164870"/>
            <a:chExt cx="1346667" cy="493714"/>
          </a:xfrm>
        </p:grpSpPr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8D874819-18E4-46E1-82B8-3E1DD643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3879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79EE287B-F1D5-45DA-90B6-0EDAC5D63225}"/>
              </a:ext>
            </a:extLst>
          </p:cNvPr>
          <p:cNvSpPr txBox="1"/>
          <p:nvPr/>
        </p:nvSpPr>
        <p:spPr>
          <a:xfrm>
            <a:off x="4326248" y="2848239"/>
            <a:ext cx="3779528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34" kern="0" spc="-67" dirty="0">
                <a:solidFill>
                  <a:srgbClr val="26272A"/>
                </a:solidFill>
                <a:latin typeface="S-Core Dream 4 Regular" pitchFamily="34" charset="0"/>
              </a:rPr>
              <a:t>감사합니다</a:t>
            </a:r>
            <a:endParaRPr lang="en-US" sz="5334" dirty="0"/>
          </a:p>
        </p:txBody>
      </p:sp>
    </p:spTree>
    <p:extLst>
      <p:ext uri="{BB962C8B-B14F-4D97-AF65-F5344CB8AC3E}">
        <p14:creationId xmlns:p14="http://schemas.microsoft.com/office/powerpoint/2010/main" val="1880751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88000" y="838200"/>
            <a:ext cx="6604000" cy="6019800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842000" y="1078108"/>
            <a:ext cx="4335926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133" dirty="0">
                <a:solidFill>
                  <a:srgbClr val="26272A"/>
                </a:solidFill>
                <a:latin typeface="NanumSquare ExtraBold" pitchFamily="34" charset="0"/>
                <a:cs typeface="NanumSquare ExtraBold" pitchFamily="34" charset="0"/>
              </a:rPr>
              <a:t>대기오염</a:t>
            </a:r>
            <a:endParaRPr lang="en-US" sz="2667" dirty="0"/>
          </a:p>
        </p:txBody>
      </p:sp>
      <p:sp>
        <p:nvSpPr>
          <p:cNvPr id="6" name="Object 6"/>
          <p:cNvSpPr txBox="1"/>
          <p:nvPr/>
        </p:nvSpPr>
        <p:spPr>
          <a:xfrm>
            <a:off x="5842000" y="2141913"/>
            <a:ext cx="6096000" cy="41561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대기오염은 인위적 발생원에서 배출된 물질이 생물이나 기물에 직접적으로 해를 끼칠 만큼 다량으로 대기 중에 존재하는 상태이다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46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그중 대표적인 요소인 미세먼지와 오존의 발생 원인과 대기오염에 취약한 지역을 찾아보고자 한다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46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67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미세먼지</a:t>
            </a:r>
            <a:endParaRPr lang="en-US" altLang="ko-KR" sz="1467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대기 중에 떠다니거나 흩날려 내려오는 입자상 물질로 그 크기가 </a:t>
            </a:r>
            <a:r>
              <a:rPr lang="en-US" altLang="ko-KR" sz="1467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el-GR" altLang="ko-KR" sz="1467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0μ</a:t>
            </a:r>
            <a:r>
              <a:rPr lang="en-US" altLang="ko-KR" sz="1467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이하인 것을 미세먼지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467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2.5</a:t>
            </a:r>
            <a:r>
              <a:rPr lang="el-GR" altLang="ko-KR" sz="1467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μ</a:t>
            </a:r>
            <a:r>
              <a:rPr lang="en-US" altLang="ko-KR" sz="1467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이하인 것을 초미세먼지라고 한다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우리나라의 미세먼지는 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30%~50%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</a:t>
            </a:r>
            <a:r>
              <a:rPr lang="ko-KR" altLang="en-US" sz="1467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중국발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미세먼지이며 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50%~70%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국내 환경오염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중금속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석유 석탄 등 화석연료 사용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공장의 매연 등으로 발생한다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미세먼지는 협심증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뇌졸증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심혈관질환 등을 유발하여 혈관건강을 위협하고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후두염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호흡곤란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기관지염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천식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폐렴 등을 유발하여 호흡기의 건강을 위협한다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 외에 안구와 피부 등에도 영향을 주는 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급 발암물질이다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46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46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457200" y="536079"/>
            <a:ext cx="1270000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12" name="Object 5">
            <a:extLst>
              <a:ext uri="{FF2B5EF4-FFF2-40B4-BE49-F238E27FC236}">
                <a16:creationId xmlns:a16="http://schemas.microsoft.com/office/drawing/2014/main" id="{8E1E5169-2E0C-426F-98F4-B2FF09D432D7}"/>
              </a:ext>
            </a:extLst>
          </p:cNvPr>
          <p:cNvSpPr txBox="1"/>
          <p:nvPr/>
        </p:nvSpPr>
        <p:spPr>
          <a:xfrm>
            <a:off x="386064" y="127000"/>
            <a:ext cx="11805937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133" dirty="0">
                <a:solidFill>
                  <a:srgbClr val="26272A"/>
                </a:solidFill>
                <a:latin typeface="NanumSquare ExtraBold" pitchFamily="34" charset="0"/>
              </a:rPr>
              <a:t>분석배경</a:t>
            </a:r>
            <a:endParaRPr lang="en-US" sz="2667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E5B4B2-C75D-0DD6-47BE-F952452F4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865222"/>
            <a:ext cx="3577599" cy="60015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88000" y="838200"/>
            <a:ext cx="6604000" cy="6019800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89600" y="939800"/>
            <a:ext cx="4335926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133" dirty="0">
                <a:solidFill>
                  <a:srgbClr val="26272A"/>
                </a:solidFill>
                <a:latin typeface="NanumSquare ExtraBold" pitchFamily="34" charset="0"/>
                <a:cs typeface="NanumSquare ExtraBold" pitchFamily="34" charset="0"/>
              </a:rPr>
              <a:t>대기오염</a:t>
            </a:r>
            <a:endParaRPr lang="en-US" sz="2667" dirty="0"/>
          </a:p>
        </p:txBody>
      </p:sp>
      <p:sp>
        <p:nvSpPr>
          <p:cNvPr id="6" name="Object 6"/>
          <p:cNvSpPr txBox="1"/>
          <p:nvPr/>
        </p:nvSpPr>
        <p:spPr>
          <a:xfrm>
            <a:off x="5842000" y="2034634"/>
            <a:ext cx="6096000" cy="41765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67" dirty="0">
                <a:solidFill>
                  <a:srgbClr val="FF0000"/>
                </a:solidFill>
              </a:rPr>
              <a:t>오존</a:t>
            </a:r>
            <a:endParaRPr lang="en-US" altLang="ko-KR" sz="1467" dirty="0">
              <a:solidFill>
                <a:srgbClr val="FF0000"/>
              </a:solidFill>
            </a:endParaRPr>
          </a:p>
          <a:p>
            <a:r>
              <a:rPr lang="ko-KR" altLang="en-US" sz="1467" dirty="0"/>
              <a:t>  </a:t>
            </a:r>
            <a:r>
              <a:rPr lang="ko-KR" altLang="en-US" sz="1467" dirty="0">
                <a:solidFill>
                  <a:srgbClr val="FF0000"/>
                </a:solidFill>
              </a:rPr>
              <a:t>산소 원자 </a:t>
            </a:r>
            <a:r>
              <a:rPr lang="en-US" altLang="ko-KR" sz="1467" dirty="0">
                <a:solidFill>
                  <a:srgbClr val="FF0000"/>
                </a:solidFill>
              </a:rPr>
              <a:t>3</a:t>
            </a:r>
            <a:r>
              <a:rPr lang="ko-KR" altLang="en-US" sz="1467" dirty="0">
                <a:solidFill>
                  <a:srgbClr val="FF0000"/>
                </a:solidFill>
              </a:rPr>
              <a:t>개</a:t>
            </a:r>
            <a:r>
              <a:rPr lang="ko-KR" altLang="en-US" sz="1467" dirty="0"/>
              <a:t>로 이루어진 산소의 동소체로 우리가 마시는 산소</a:t>
            </a:r>
            <a:r>
              <a:rPr lang="en-US" altLang="ko-KR" sz="1467" dirty="0"/>
              <a:t>(O2)</a:t>
            </a:r>
            <a:r>
              <a:rPr lang="ko-KR" altLang="en-US" sz="1467" dirty="0"/>
              <a:t>와 달리 독성을 가지고 있다</a:t>
            </a:r>
            <a:r>
              <a:rPr lang="en-US" altLang="ko-KR" sz="1467" dirty="0"/>
              <a:t>.</a:t>
            </a:r>
          </a:p>
          <a:p>
            <a:r>
              <a:rPr lang="en-US" sz="1467" dirty="0"/>
              <a:t>  </a:t>
            </a:r>
            <a:r>
              <a:rPr lang="ko-KR" altLang="en-US" sz="1467" dirty="0"/>
              <a:t>오존 또한 자동차</a:t>
            </a:r>
            <a:r>
              <a:rPr lang="en-US" altLang="ko-KR" sz="1467" dirty="0"/>
              <a:t>, </a:t>
            </a:r>
            <a:r>
              <a:rPr lang="ko-KR" altLang="en-US" sz="1467" dirty="0"/>
              <a:t>공장 등에서 배출되는 질소산화물과 휘발성유기화합물질이 반응하여 생성되는 대기오염 물질이다</a:t>
            </a:r>
            <a:r>
              <a:rPr lang="en-US" altLang="ko-KR" sz="1467" dirty="0"/>
              <a:t>. </a:t>
            </a:r>
            <a:r>
              <a:rPr lang="ko-KR" altLang="en-US" sz="1467" dirty="0"/>
              <a:t>도심</a:t>
            </a:r>
            <a:r>
              <a:rPr lang="en-US" altLang="ko-KR" sz="1467" dirty="0"/>
              <a:t>, </a:t>
            </a:r>
            <a:r>
              <a:rPr lang="ko-KR" altLang="en-US" sz="1467" dirty="0"/>
              <a:t>공장지대에서 더욱 잘 발생하고 대기가 정체일 때 수치가 상승할 확률이 높다</a:t>
            </a:r>
            <a:r>
              <a:rPr lang="en-US" altLang="ko-KR" sz="1467" dirty="0"/>
              <a:t>.</a:t>
            </a:r>
          </a:p>
          <a:p>
            <a:r>
              <a:rPr lang="en-US" altLang="ko-KR" sz="1467" dirty="0"/>
              <a:t> </a:t>
            </a:r>
            <a:r>
              <a:rPr lang="ko-KR" altLang="en-US" sz="1467" dirty="0"/>
              <a:t>오존은 자극성과 산화력이 강해 사람의 눈과 피부를 자극하고 호흡기질환을 유발하며 식물의 수확량감소</a:t>
            </a:r>
            <a:r>
              <a:rPr lang="en-US" altLang="ko-KR" sz="1467" dirty="0"/>
              <a:t>, </a:t>
            </a:r>
            <a:r>
              <a:rPr lang="ko-KR" altLang="en-US" sz="1467" dirty="0"/>
              <a:t>건축물 부식</a:t>
            </a:r>
            <a:r>
              <a:rPr lang="en-US" altLang="ko-KR" sz="1467" dirty="0"/>
              <a:t>, </a:t>
            </a:r>
            <a:r>
              <a:rPr lang="ko-KR" altLang="en-US" sz="1467" dirty="0"/>
              <a:t>스모그에 의한 대기오염 등 생태계 및 산업활동 전반에 악영향을 미친다</a:t>
            </a:r>
            <a:r>
              <a:rPr lang="en-US" altLang="ko-KR" sz="1467" dirty="0"/>
              <a:t>.</a:t>
            </a:r>
          </a:p>
          <a:p>
            <a:r>
              <a:rPr lang="ko-KR" altLang="en-US" sz="1467" kern="0" spc="-67" dirty="0">
                <a:latin typeface="S-Core Dream 6 Bold" pitchFamily="34" charset="0"/>
              </a:rPr>
              <a:t> </a:t>
            </a:r>
            <a:endParaRPr lang="en-US" altLang="ko-KR" sz="1467" kern="0" spc="-67" dirty="0">
              <a:latin typeface="S-Core Dream 6 Bold" pitchFamily="34" charset="0"/>
            </a:endParaRPr>
          </a:p>
          <a:p>
            <a:r>
              <a:rPr lang="en-US" altLang="ko-KR" sz="1467" kern="0" spc="-67" dirty="0">
                <a:latin typeface="S-Core Dream 6 Bold" pitchFamily="34" charset="0"/>
              </a:rPr>
              <a:t> </a:t>
            </a:r>
            <a:r>
              <a:rPr lang="ko-KR" altLang="en-US" sz="1467" kern="0" spc="-67" dirty="0" err="1">
                <a:latin typeface="S-Core Dream 6 Bold" pitchFamily="34" charset="0"/>
              </a:rPr>
              <a:t>오존전량은</a:t>
            </a:r>
            <a:r>
              <a:rPr lang="ko-KR" altLang="en-US" sz="1467" kern="0" spc="-67" dirty="0">
                <a:latin typeface="S-Core Dream 6 Bold" pitchFamily="34" charset="0"/>
              </a:rPr>
              <a:t> 지상 어느 </a:t>
            </a:r>
            <a:r>
              <a:rPr lang="ko-KR" altLang="en-US" sz="1467" kern="0" spc="-67" dirty="0" err="1">
                <a:latin typeface="S-Core Dream 6 Bold" pitchFamily="34" charset="0"/>
              </a:rPr>
              <a:t>위치든</a:t>
            </a:r>
            <a:r>
              <a:rPr lang="ko-KR" altLang="en-US" sz="1467" kern="0" spc="-67" dirty="0">
                <a:latin typeface="S-Core Dream 6 Bold" pitchFamily="34" charset="0"/>
              </a:rPr>
              <a:t> 그 위치 상공에 존재하는 오존 분자의 총량으로 정의되며</a:t>
            </a:r>
            <a:r>
              <a:rPr lang="en-US" altLang="ko-KR" sz="1467" kern="0" spc="-67" dirty="0">
                <a:latin typeface="S-Core Dream 6 Bold" pitchFamily="34" charset="0"/>
              </a:rPr>
              <a:t>, </a:t>
            </a:r>
            <a:r>
              <a:rPr lang="ko-KR" altLang="en-US" sz="1467" kern="0" spc="-67" dirty="0">
                <a:latin typeface="S-Core Dream 6 Bold" pitchFamily="34" charset="0"/>
              </a:rPr>
              <a:t>위도</a:t>
            </a:r>
            <a:r>
              <a:rPr lang="en-US" altLang="ko-KR" sz="1467" kern="0" spc="-67" dirty="0">
                <a:latin typeface="S-Core Dream 6 Bold" pitchFamily="34" charset="0"/>
              </a:rPr>
              <a:t>, </a:t>
            </a:r>
            <a:r>
              <a:rPr lang="ko-KR" altLang="en-US" sz="1467" kern="0" spc="-67" dirty="0">
                <a:latin typeface="S-Core Dream 6 Bold" pitchFamily="34" charset="0"/>
              </a:rPr>
              <a:t>경도</a:t>
            </a:r>
            <a:r>
              <a:rPr lang="en-US" altLang="ko-KR" sz="1467" kern="0" spc="-67" dirty="0">
                <a:latin typeface="S-Core Dream 6 Bold" pitchFamily="34" charset="0"/>
              </a:rPr>
              <a:t>, </a:t>
            </a:r>
            <a:r>
              <a:rPr lang="ko-KR" altLang="en-US" sz="1467" kern="0" spc="-67" dirty="0">
                <a:latin typeface="S-Core Dream 6 Bold" pitchFamily="34" charset="0"/>
              </a:rPr>
              <a:t>계절에 따라 달라진다</a:t>
            </a:r>
            <a:r>
              <a:rPr lang="en-US" altLang="ko-KR" sz="1467" kern="0" spc="-67" dirty="0">
                <a:latin typeface="S-Core Dream 6 Bold" pitchFamily="34" charset="0"/>
              </a:rPr>
              <a:t>.  </a:t>
            </a:r>
            <a:endParaRPr lang="en-US" altLang="ko-KR" sz="1467" dirty="0"/>
          </a:p>
          <a:p>
            <a:r>
              <a:rPr lang="ko-KR" altLang="en-US" sz="1467" dirty="0"/>
              <a:t> 북반구의 </a:t>
            </a:r>
            <a:r>
              <a:rPr lang="ko-KR" altLang="en-US" sz="1467" dirty="0" err="1"/>
              <a:t>오존전량은</a:t>
            </a:r>
            <a:r>
              <a:rPr lang="ko-KR" altLang="en-US" sz="1467" dirty="0"/>
              <a:t> 봄에 뚜렷한 최댓값을 갖고 여름부터 가을까지 값이 낮아지는 계절변동을 보인다</a:t>
            </a:r>
            <a:r>
              <a:rPr lang="en-US" altLang="ko-KR" sz="1467" dirty="0"/>
              <a:t>. </a:t>
            </a:r>
            <a:r>
              <a:rPr lang="ko-KR" altLang="en-US" sz="1467" dirty="0"/>
              <a:t>이는 늦가을과 겨울동안 열대지방에서 극지방으로 오존 수송이 증가하여 봄철 고위도에서 최댓값을 보인다</a:t>
            </a:r>
            <a:r>
              <a:rPr lang="en-US" altLang="ko-KR" sz="1467" dirty="0"/>
              <a:t>.</a:t>
            </a:r>
          </a:p>
          <a:p>
            <a:endParaRPr lang="en-US" altLang="ko-KR" sz="1467" dirty="0"/>
          </a:p>
          <a:p>
            <a:endParaRPr lang="en-US" altLang="ko-KR" sz="1600" dirty="0"/>
          </a:p>
          <a:p>
            <a:endParaRPr lang="en-US" altLang="ko-KR" sz="1467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57200" y="536079"/>
            <a:ext cx="1270000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12" name="Object 5">
            <a:extLst>
              <a:ext uri="{FF2B5EF4-FFF2-40B4-BE49-F238E27FC236}">
                <a16:creationId xmlns:a16="http://schemas.microsoft.com/office/drawing/2014/main" id="{8E1E5169-2E0C-426F-98F4-B2FF09D432D7}"/>
              </a:ext>
            </a:extLst>
          </p:cNvPr>
          <p:cNvSpPr txBox="1"/>
          <p:nvPr/>
        </p:nvSpPr>
        <p:spPr>
          <a:xfrm>
            <a:off x="386064" y="127000"/>
            <a:ext cx="11805937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133" dirty="0">
                <a:solidFill>
                  <a:srgbClr val="26272A"/>
                </a:solidFill>
                <a:latin typeface="NanumSquare ExtraBold" pitchFamily="34" charset="0"/>
              </a:rPr>
              <a:t>분석배경</a:t>
            </a:r>
            <a:endParaRPr lang="en-US" sz="2667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BFD8F6-E433-4E7A-AE80-49E7AD0B4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78" y="1008003"/>
            <a:ext cx="4775206" cy="20532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4235D2-4938-438C-AF73-FC66D6698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3546656"/>
            <a:ext cx="3400222" cy="3135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BFE8F9-1F8D-4B7F-BE82-5B7D11F37F7D}"/>
              </a:ext>
            </a:extLst>
          </p:cNvPr>
          <p:cNvSpPr txBox="1"/>
          <p:nvPr/>
        </p:nvSpPr>
        <p:spPr>
          <a:xfrm>
            <a:off x="762000" y="3061264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02122"/>
                </a:solidFill>
                <a:latin typeface="Arial" panose="020B0604020202020204" pitchFamily="34" charset="0"/>
              </a:rPr>
              <a:t>&lt;</a:t>
            </a:r>
            <a:r>
              <a:rPr lang="ko-KR" alt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안면도 기후변화감시소의 </a:t>
            </a:r>
            <a:r>
              <a:rPr lang="en-US" altLang="ko-KR" sz="1200" dirty="0">
                <a:solidFill>
                  <a:srgbClr val="202122"/>
                </a:solidFill>
                <a:latin typeface="Arial" panose="020B0604020202020204" pitchFamily="34" charset="0"/>
              </a:rPr>
              <a:t>2019</a:t>
            </a:r>
            <a:r>
              <a:rPr lang="ko-KR" alt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년 월평균 </a:t>
            </a:r>
            <a:r>
              <a:rPr lang="ko-KR" altLang="en-U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오존전량</a:t>
            </a:r>
            <a:r>
              <a:rPr lang="ko-KR" alt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 분포</a:t>
            </a:r>
            <a:r>
              <a:rPr lang="en-US" altLang="ko-KR" sz="1200" dirty="0">
                <a:solidFill>
                  <a:srgbClr val="202122"/>
                </a:solidFill>
                <a:latin typeface="Arial" panose="020B0604020202020204" pitchFamily="34" charset="0"/>
              </a:rPr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28408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17268" y="1630860"/>
            <a:ext cx="433592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kern="0" spc="-133" dirty="0">
                <a:solidFill>
                  <a:srgbClr val="26272A"/>
                </a:solidFill>
                <a:latin typeface="NanumSquare ExtraBold" pitchFamily="34" charset="0"/>
              </a:rPr>
              <a:t>분석목적</a:t>
            </a:r>
            <a:endParaRPr lang="en-US" sz="30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60394" y="2109913"/>
            <a:ext cx="897778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384800" y="2049206"/>
            <a:ext cx="514521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67" dirty="0" err="1">
                <a:solidFill>
                  <a:srgbClr val="26272A"/>
                </a:solidFill>
                <a:latin typeface="+mj-lt"/>
              </a:rPr>
              <a:t>시군구에</a:t>
            </a:r>
            <a:r>
              <a:rPr lang="ko-KR" altLang="en-US" sz="2400" kern="0" spc="-67" dirty="0">
                <a:solidFill>
                  <a:srgbClr val="26272A"/>
                </a:solidFill>
                <a:latin typeface="+mj-lt"/>
              </a:rPr>
              <a:t> 따른 대기오염 분석</a:t>
            </a:r>
            <a:endParaRPr lang="en-US" sz="2400" dirty="0">
              <a:latin typeface="+mj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35482" y="2824342"/>
            <a:ext cx="6350118" cy="33746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33" dirty="0">
                <a:latin typeface="+mj-lt"/>
              </a:rPr>
              <a:t>1.</a:t>
            </a:r>
            <a:r>
              <a:rPr lang="ko-KR" altLang="en-US" sz="2133" dirty="0">
                <a:latin typeface="+mj-lt"/>
              </a:rPr>
              <a:t>  여러 모델들을 통해 대기환경에 가장 영향을 많이 주는 요소를 추출할 수 있다</a:t>
            </a:r>
            <a:r>
              <a:rPr lang="en-US" altLang="ko-KR" sz="2133" dirty="0">
                <a:latin typeface="+mj-lt"/>
              </a:rPr>
              <a:t>.</a:t>
            </a:r>
          </a:p>
          <a:p>
            <a:endParaRPr lang="en-US" altLang="ko-KR" sz="2133" dirty="0">
              <a:latin typeface="+mj-lt"/>
            </a:endParaRPr>
          </a:p>
          <a:p>
            <a:pPr marL="342917" indent="-342917">
              <a:buAutoNum type="arabicPeriod" startAt="2"/>
            </a:pPr>
            <a:r>
              <a:rPr lang="ko-KR" altLang="en-US" sz="2133" dirty="0">
                <a:latin typeface="+mj-lt"/>
              </a:rPr>
              <a:t>추출한 데이터를 바탕으로 대기오염이 심한 지역의 특징을 파악할 수 있다</a:t>
            </a:r>
            <a:r>
              <a:rPr lang="en-US" altLang="ko-KR" sz="2133" dirty="0">
                <a:latin typeface="+mj-lt"/>
              </a:rPr>
              <a:t>.</a:t>
            </a:r>
          </a:p>
          <a:p>
            <a:pPr marL="342917" indent="-342917">
              <a:buAutoNum type="arabicPeriod" startAt="2"/>
            </a:pPr>
            <a:endParaRPr lang="en-US" altLang="ko-KR" sz="2133" dirty="0">
              <a:latin typeface="+mj-lt"/>
            </a:endParaRPr>
          </a:p>
          <a:p>
            <a:pPr marL="342917" indent="-342917">
              <a:buAutoNum type="arabicPeriod" startAt="2"/>
            </a:pPr>
            <a:r>
              <a:rPr lang="ko-KR" altLang="en-US" sz="2133" dirty="0">
                <a:latin typeface="+mj-lt"/>
              </a:rPr>
              <a:t>최종적으로 지역별 대기오염의 해결방안을 탐색할 수 있고 해결방안을 탐색할 때 모델이 대기오염의 원인을 찾아주므로 효과적은 해결방안을 모색할 수 있다</a:t>
            </a:r>
            <a:r>
              <a:rPr lang="en-US" altLang="ko-KR" sz="2133" dirty="0">
                <a:latin typeface="+mj-lt"/>
              </a:rPr>
              <a:t>.</a:t>
            </a:r>
          </a:p>
        </p:txBody>
      </p:sp>
      <p:pic>
        <p:nvPicPr>
          <p:cNvPr id="4" name="그림 3" descr="하늘, 자연, 실외, 구름이(가) 표시된 사진&#10;&#10;자동 생성된 설명">
            <a:extLst>
              <a:ext uri="{FF2B5EF4-FFF2-40B4-BE49-F238E27FC236}">
                <a16:creationId xmlns:a16="http://schemas.microsoft.com/office/drawing/2014/main" id="{E59843B8-9FD0-3231-B0BE-6D6B431BD1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0" y="2482514"/>
            <a:ext cx="4177420" cy="27849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5">
            <a:extLst>
              <a:ext uri="{FF2B5EF4-FFF2-40B4-BE49-F238E27FC236}">
                <a16:creationId xmlns:a16="http://schemas.microsoft.com/office/drawing/2014/main" id="{8E1E5169-2E0C-426F-98F4-B2FF09D432D7}"/>
              </a:ext>
            </a:extLst>
          </p:cNvPr>
          <p:cNvSpPr txBox="1"/>
          <p:nvPr/>
        </p:nvSpPr>
        <p:spPr>
          <a:xfrm>
            <a:off x="355600" y="76200"/>
            <a:ext cx="2260600" cy="660400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ko-KR" altLang="en-US" sz="3000" dirty="0">
                <a:latin typeface="+mj-lt"/>
                <a:ea typeface="+mj-ea"/>
                <a:cs typeface="+mj-cs"/>
              </a:rPr>
              <a:t>데이터획득</a:t>
            </a:r>
            <a:endParaRPr lang="en-US" sz="30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4C8E9C-930F-A5D4-D30C-229701EF2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 t="-640" r="47090" b="639"/>
          <a:stretch/>
        </p:blipFill>
        <p:spPr>
          <a:xfrm>
            <a:off x="182787" y="1854200"/>
            <a:ext cx="2827865" cy="37318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54D8F2-E29E-0688-D0B8-B027CF342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r="43927"/>
          <a:stretch/>
        </p:blipFill>
        <p:spPr>
          <a:xfrm>
            <a:off x="3180760" y="1854200"/>
            <a:ext cx="2827865" cy="3731891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7E3FFBEF-667D-F2F4-7BA4-8D19CB9EE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4" t="4" r="49126" b="-3"/>
          <a:stretch/>
        </p:blipFill>
        <p:spPr>
          <a:xfrm>
            <a:off x="6178733" y="1854200"/>
            <a:ext cx="2827865" cy="37318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9301B2-E0E0-4396-0EEE-E841319551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" t="2" r="50082"/>
          <a:stretch/>
        </p:blipFill>
        <p:spPr>
          <a:xfrm>
            <a:off x="9176706" y="1854200"/>
            <a:ext cx="2827865" cy="3731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7200" y="536079"/>
            <a:ext cx="1270000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5315" y="-2482471"/>
            <a:ext cx="6270375" cy="9843053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9542" y="2109913"/>
            <a:ext cx="897778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ECE0BBF7-7712-476C-A795-C9685BD7D4A0}"/>
              </a:ext>
            </a:extLst>
          </p:cNvPr>
          <p:cNvSpPr txBox="1"/>
          <p:nvPr/>
        </p:nvSpPr>
        <p:spPr>
          <a:xfrm>
            <a:off x="1468747" y="2629164"/>
            <a:ext cx="8349487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4" kern="0" spc="-67" dirty="0">
                <a:solidFill>
                  <a:srgbClr val="26272A"/>
                </a:solidFill>
                <a:latin typeface="S-Core Dream 4 Regular" pitchFamily="34" charset="0"/>
              </a:rPr>
              <a:t>EDA &amp; </a:t>
            </a:r>
            <a:r>
              <a:rPr lang="ko-KR" altLang="en-US" sz="5334" kern="0" spc="-67" dirty="0" err="1">
                <a:solidFill>
                  <a:srgbClr val="26272A"/>
                </a:solidFill>
                <a:latin typeface="S-Core Dream 4 Regular" pitchFamily="34" charset="0"/>
              </a:rPr>
              <a:t>전처리</a:t>
            </a:r>
            <a:endParaRPr lang="en-US" sz="5334" dirty="0"/>
          </a:p>
        </p:txBody>
      </p:sp>
    </p:spTree>
    <p:extLst>
      <p:ext uri="{BB962C8B-B14F-4D97-AF65-F5344CB8AC3E}">
        <p14:creationId xmlns:p14="http://schemas.microsoft.com/office/powerpoint/2010/main" val="3383768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636AA740-89D5-441C-9C8C-08E91E1A5417}"/>
              </a:ext>
            </a:extLst>
          </p:cNvPr>
          <p:cNvSpPr txBox="1"/>
          <p:nvPr/>
        </p:nvSpPr>
        <p:spPr>
          <a:xfrm>
            <a:off x="704853" y="556119"/>
            <a:ext cx="1180593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kern="0" spc="-133" dirty="0">
                <a:solidFill>
                  <a:srgbClr val="26272A"/>
                </a:solidFill>
                <a:latin typeface="NanumSquare ExtraBold" pitchFamily="34" charset="0"/>
                <a:cs typeface="NanumSquare ExtraBold" pitchFamily="34" charset="0"/>
              </a:rPr>
              <a:t>EDA_</a:t>
            </a:r>
            <a:r>
              <a:rPr lang="ko-KR" altLang="en-US" sz="3000" kern="0" spc="-133" dirty="0">
                <a:solidFill>
                  <a:srgbClr val="26272A"/>
                </a:solidFill>
                <a:latin typeface="NanumSquare ExtraBold" pitchFamily="34" charset="0"/>
                <a:cs typeface="NanumSquare ExtraBold" pitchFamily="34" charset="0"/>
              </a:rPr>
              <a:t>미세먼지</a:t>
            </a:r>
            <a:endParaRPr lang="en-US" sz="3000" dirty="0"/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DA47BDDC-6F82-4132-993F-7B5387E49E42}"/>
              </a:ext>
            </a:extLst>
          </p:cNvPr>
          <p:cNvGrpSpPr/>
          <p:nvPr/>
        </p:nvGrpSpPr>
        <p:grpSpPr>
          <a:xfrm>
            <a:off x="775989" y="942454"/>
            <a:ext cx="914400" cy="329143"/>
            <a:chOff x="2279312" y="3164870"/>
            <a:chExt cx="1346667" cy="493714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E20067E1-B287-4222-AA53-44C658094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75973FC-475F-7070-7DD4-7D5DE7A53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24" y="1411697"/>
            <a:ext cx="11508477" cy="11575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AF766F-0945-7C8A-08F0-EF489C519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24" y="2709305"/>
            <a:ext cx="5666477" cy="38794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81204C4-EE96-9EA0-5ABE-12E517F55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600" y="2924872"/>
            <a:ext cx="2133600" cy="34120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79E25D-41FB-D6C2-5714-267F4B78A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7876" y="2932060"/>
            <a:ext cx="222885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6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1254</Words>
  <Application>Microsoft Office PowerPoint</Application>
  <PresentationFormat>와이드스크린</PresentationFormat>
  <Paragraphs>180</Paragraphs>
  <Slides>32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NanumSquare ExtraBold</vt:lpstr>
      <vt:lpstr>S-Core Dream 4 Regular</vt:lpstr>
      <vt:lpstr>S-Core Dream 6 Bold</vt:lpstr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서지흔</cp:lastModifiedBy>
  <cp:revision>17</cp:revision>
  <dcterms:created xsi:type="dcterms:W3CDTF">2022-05-15T04:28:59Z</dcterms:created>
  <dcterms:modified xsi:type="dcterms:W3CDTF">2022-05-15T05:58:27Z</dcterms:modified>
</cp:coreProperties>
</file>